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5" r:id="rId3"/>
    <p:sldId id="260" r:id="rId4"/>
    <p:sldId id="258" r:id="rId5"/>
    <p:sldId id="261" r:id="rId6"/>
    <p:sldId id="262" r:id="rId7"/>
    <p:sldId id="263" r:id="rId8"/>
    <p:sldId id="264" r:id="rId9"/>
    <p:sldId id="257"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80" r:id="rId23"/>
    <p:sldId id="282" r:id="rId24"/>
    <p:sldId id="283"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1" autoAdjust="0"/>
    <p:restoredTop sz="94660"/>
  </p:normalViewPr>
  <p:slideViewPr>
    <p:cSldViewPr snapToGrid="0">
      <p:cViewPr varScale="1">
        <p:scale>
          <a:sx n="92" d="100"/>
          <a:sy n="92" d="100"/>
        </p:scale>
        <p:origin x="-127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129CEB-3165-41CA-8170-945213A21FC6}" type="datetimeFigureOut">
              <a:rPr lang="en-GB" smtClean="0"/>
              <a:t>21/04/2013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318464508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29CEB-3165-41CA-8170-945213A21FC6}" type="datetimeFigureOut">
              <a:rPr lang="en-GB" smtClean="0"/>
              <a:t>21/04/2013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191742091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29CEB-3165-41CA-8170-945213A21FC6}" type="datetimeFigureOut">
              <a:rPr lang="en-GB" smtClean="0"/>
              <a:t>21/04/2013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220753244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29CEB-3165-41CA-8170-945213A21FC6}" type="datetimeFigureOut">
              <a:rPr lang="en-GB" smtClean="0"/>
              <a:t>21/04/2013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88090661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129CEB-3165-41CA-8170-945213A21FC6}" type="datetimeFigureOut">
              <a:rPr lang="en-GB" smtClean="0"/>
              <a:t>21/04/2013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328184051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3129CEB-3165-41CA-8170-945213A21FC6}" type="datetimeFigureOut">
              <a:rPr lang="en-GB" smtClean="0"/>
              <a:t>21/04/2013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224445396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3129CEB-3165-41CA-8170-945213A21FC6}" type="datetimeFigureOut">
              <a:rPr lang="en-GB" smtClean="0"/>
              <a:t>21/04/2013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145726763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3129CEB-3165-41CA-8170-945213A21FC6}" type="datetimeFigureOut">
              <a:rPr lang="en-GB" smtClean="0"/>
              <a:t>21/04/2013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10707127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29CEB-3165-41CA-8170-945213A21FC6}" type="datetimeFigureOut">
              <a:rPr lang="en-GB" smtClean="0"/>
              <a:t>21/04/2013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213055414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29CEB-3165-41CA-8170-945213A21FC6}" type="datetimeFigureOut">
              <a:rPr lang="en-GB" smtClean="0"/>
              <a:t>21/04/2013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154230236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29CEB-3165-41CA-8170-945213A21FC6}" type="datetimeFigureOut">
              <a:rPr lang="en-GB" smtClean="0"/>
              <a:t>21/04/2013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275209-14A7-422D-8ED4-A3799F6998A2}" type="slidenum">
              <a:rPr lang="en-GB" smtClean="0"/>
              <a:t>‹#›</a:t>
            </a:fld>
            <a:endParaRPr lang="en-GB"/>
          </a:p>
        </p:txBody>
      </p:sp>
    </p:spTree>
    <p:extLst>
      <p:ext uri="{BB962C8B-B14F-4D97-AF65-F5344CB8AC3E}">
        <p14:creationId xmlns:p14="http://schemas.microsoft.com/office/powerpoint/2010/main" val="15063683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3129CEB-3165-41CA-8170-945213A21FC6}" type="datetimeFigureOut">
              <a:rPr lang="en-GB" smtClean="0"/>
              <a:t>21/04/2013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275209-14A7-422D-8ED4-A3799F6998A2}" type="slidenum">
              <a:rPr lang="en-GB" smtClean="0"/>
              <a:t>‹#›</a:t>
            </a:fld>
            <a:endParaRPr lang="en-GB"/>
          </a:p>
        </p:txBody>
      </p:sp>
    </p:spTree>
    <p:extLst>
      <p:ext uri="{BB962C8B-B14F-4D97-AF65-F5344CB8AC3E}">
        <p14:creationId xmlns:p14="http://schemas.microsoft.com/office/powerpoint/2010/main" val="22901057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20685"/>
            <a:ext cx="6858000" cy="1289277"/>
          </a:xfrm>
        </p:spPr>
        <p:txBody>
          <a:bodyPr/>
          <a:lstStyle/>
          <a:p>
            <a:r>
              <a:rPr lang="en-GB" b="1" dirty="0" smtClean="0"/>
              <a:t>Worship and Edification</a:t>
            </a:r>
            <a:endParaRPr lang="en-GB" b="1" dirty="0"/>
          </a:p>
        </p:txBody>
      </p:sp>
    </p:spTree>
    <p:extLst>
      <p:ext uri="{BB962C8B-B14F-4D97-AF65-F5344CB8AC3E}">
        <p14:creationId xmlns:p14="http://schemas.microsoft.com/office/powerpoint/2010/main" val="265134127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Isaiah 6 – the essence of worship II.</a:t>
            </a:r>
            <a:endParaRPr lang="en-GB" dirty="0"/>
          </a:p>
        </p:txBody>
      </p:sp>
      <p:sp>
        <p:nvSpPr>
          <p:cNvPr id="3" name="Content Placeholder 2"/>
          <p:cNvSpPr>
            <a:spLocks noGrp="1"/>
          </p:cNvSpPr>
          <p:nvPr>
            <p:ph idx="1"/>
          </p:nvPr>
        </p:nvSpPr>
        <p:spPr>
          <a:xfrm>
            <a:off x="4193176" y="1825625"/>
            <a:ext cx="4650378" cy="4627426"/>
          </a:xfrm>
        </p:spPr>
        <p:txBody>
          <a:bodyPr>
            <a:normAutofit lnSpcReduction="10000"/>
          </a:bodyPr>
          <a:lstStyle/>
          <a:p>
            <a:pPr marL="0" indent="0">
              <a:buNone/>
            </a:pPr>
            <a:r>
              <a:rPr lang="en-GB" sz="3600" b="1" dirty="0"/>
              <a:t>"</a:t>
            </a:r>
            <a:r>
              <a:rPr lang="en-GB" sz="3600" b="1" dirty="0" smtClean="0"/>
              <a:t>Woe</a:t>
            </a:r>
            <a:r>
              <a:rPr lang="en-GB" sz="3600" b="1" baseline="30000" dirty="0" smtClean="0"/>
              <a:t> </a:t>
            </a:r>
            <a:r>
              <a:rPr lang="en-GB" sz="3600" b="1" dirty="0"/>
              <a:t>to me!" I cried. "I am ruined</a:t>
            </a:r>
            <a:r>
              <a:rPr lang="en-GB" sz="3600" b="1" dirty="0" smtClean="0"/>
              <a:t>!</a:t>
            </a:r>
            <a:r>
              <a:rPr lang="en-GB" sz="3600" b="1" baseline="30000" dirty="0" smtClean="0"/>
              <a:t> </a:t>
            </a:r>
            <a:r>
              <a:rPr lang="en-GB" sz="3600" b="1" dirty="0"/>
              <a:t>For I am a man of unclean </a:t>
            </a:r>
            <a:r>
              <a:rPr lang="en-GB" sz="3600" b="1" dirty="0" smtClean="0"/>
              <a:t>lips,</a:t>
            </a:r>
            <a:r>
              <a:rPr lang="en-GB" sz="3600" b="1" baseline="30000" dirty="0" smtClean="0"/>
              <a:t> </a:t>
            </a:r>
            <a:r>
              <a:rPr lang="en-GB" sz="3600" b="1" dirty="0"/>
              <a:t>and I live among a people of unclean lips</a:t>
            </a:r>
            <a:r>
              <a:rPr lang="en-GB" sz="3600" b="1" dirty="0" smtClean="0"/>
              <a:t>,</a:t>
            </a:r>
            <a:r>
              <a:rPr lang="en-GB" sz="3600" b="1" baseline="30000" dirty="0" smtClean="0"/>
              <a:t> </a:t>
            </a:r>
            <a:r>
              <a:rPr lang="en-GB" sz="3600" b="1" dirty="0"/>
              <a:t>and my eyes have </a:t>
            </a:r>
            <a:r>
              <a:rPr lang="en-GB" sz="3600" b="1" dirty="0" smtClean="0"/>
              <a:t>seen</a:t>
            </a:r>
            <a:r>
              <a:rPr lang="en-GB" sz="3600" b="1" baseline="30000" dirty="0" smtClean="0"/>
              <a:t> </a:t>
            </a:r>
            <a:r>
              <a:rPr lang="en-GB" sz="3600" b="1" dirty="0"/>
              <a:t>the King</a:t>
            </a:r>
            <a:r>
              <a:rPr lang="en-GB" sz="3600" b="1" dirty="0" smtClean="0"/>
              <a:t>,</a:t>
            </a:r>
            <a:r>
              <a:rPr lang="en-GB" sz="3600" b="1" baseline="30000" dirty="0" smtClean="0"/>
              <a:t> </a:t>
            </a:r>
            <a:r>
              <a:rPr lang="en-GB" sz="3600" b="1" dirty="0"/>
              <a:t>the LORD Almighty." </a:t>
            </a:r>
            <a:r>
              <a:rPr lang="en-GB" sz="3600" dirty="0"/>
              <a:t>(Isa </a:t>
            </a:r>
            <a:r>
              <a:rPr lang="en-GB" sz="3600" dirty="0" smtClean="0"/>
              <a:t>6:5 </a:t>
            </a:r>
            <a:r>
              <a:rPr lang="en-GB" sz="3600" dirty="0"/>
              <a:t>NIV</a:t>
            </a:r>
            <a:r>
              <a:rPr lang="en-GB" sz="3600" dirty="0" smtClean="0"/>
              <a:t>)</a:t>
            </a:r>
          </a:p>
          <a:p>
            <a:pPr marL="0" indent="0">
              <a:buNone/>
            </a:pPr>
            <a:r>
              <a:rPr lang="en-GB" sz="3600" dirty="0" smtClean="0"/>
              <a:t>II. Seeing ourselves in the presence of God.</a:t>
            </a:r>
            <a:endParaRPr lang="en-GB"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4" y="1357266"/>
            <a:ext cx="3340100" cy="5397500"/>
          </a:xfrm>
          <a:prstGeom prst="rect">
            <a:avLst/>
          </a:prstGeom>
        </p:spPr>
      </p:pic>
    </p:spTree>
    <p:extLst>
      <p:ext uri="{BB962C8B-B14F-4D97-AF65-F5344CB8AC3E}">
        <p14:creationId xmlns:p14="http://schemas.microsoft.com/office/powerpoint/2010/main" val="124609454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b="1" dirty="0" smtClean="0"/>
              <a:t>Priest in worship - Kingly priesthood</a:t>
            </a:r>
          </a:p>
        </p:txBody>
      </p:sp>
      <p:sp>
        <p:nvSpPr>
          <p:cNvPr id="27651" name="Rectangle 3"/>
          <p:cNvSpPr>
            <a:spLocks noGrp="1" noChangeArrowheads="1"/>
          </p:cNvSpPr>
          <p:nvPr>
            <p:ph idx="1"/>
          </p:nvPr>
        </p:nvSpPr>
        <p:spPr>
          <a:xfrm>
            <a:off x="395288" y="1989138"/>
            <a:ext cx="4464050" cy="4392611"/>
          </a:xfrm>
        </p:spPr>
        <p:txBody>
          <a:bodyPr>
            <a:normAutofit/>
          </a:bodyPr>
          <a:lstStyle/>
          <a:p>
            <a:pPr marL="0" indent="0" eaLnBrk="1" hangingPunct="1">
              <a:buFont typeface="Arial" panose="020B0604020202020204" pitchFamily="34" charset="0"/>
              <a:buNone/>
            </a:pPr>
            <a:r>
              <a:rPr lang="en-GB" sz="3200" b="1" dirty="0" smtClean="0"/>
              <a:t>NIV 1 Peter 2:9 </a:t>
            </a:r>
            <a:r>
              <a:rPr lang="en-GB" sz="3200" dirty="0" smtClean="0"/>
              <a:t>But you are a chosen people, a royal priesthood, a holy nation, a people belonging to God, that you may declare the praises of him who called you out of darkness into his wonderful light. </a:t>
            </a:r>
          </a:p>
        </p:txBody>
      </p:sp>
      <p:pic>
        <p:nvPicPr>
          <p:cNvPr id="2" name="Picture 1"/>
          <p:cNvPicPr>
            <a:picLocks noChangeAspect="1"/>
          </p:cNvPicPr>
          <p:nvPr/>
        </p:nvPicPr>
        <p:blipFill rotWithShape="1">
          <a:blip r:embed="rId2"/>
          <a:srcRect l="13699" r="14246"/>
          <a:stretch/>
        </p:blipFill>
        <p:spPr>
          <a:xfrm>
            <a:off x="4932363" y="1989138"/>
            <a:ext cx="4052887" cy="3743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018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1000" fill="hold"/>
                                        <p:tgtEl>
                                          <p:spTgt spid="27650"/>
                                        </p:tgtEl>
                                        <p:attrNameLst>
                                          <p:attrName>ppt_x</p:attrName>
                                        </p:attrNameLst>
                                      </p:cBhvr>
                                      <p:tavLst>
                                        <p:tav tm="0">
                                          <p:val>
                                            <p:strVal val="#ppt_x-.2"/>
                                          </p:val>
                                        </p:tav>
                                        <p:tav tm="100000">
                                          <p:val>
                                            <p:strVal val="#ppt_x"/>
                                          </p:val>
                                        </p:tav>
                                      </p:tavLst>
                                    </p:anim>
                                    <p:anim calcmode="lin" valueType="num">
                                      <p:cBhvr>
                                        <p:cTn id="8" dur="1000" fill="hold"/>
                                        <p:tgtEl>
                                          <p:spTgt spid="276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7651">
                                            <p:txEl>
                                              <p:pRg st="0" end="0"/>
                                            </p:txEl>
                                          </p:spTgt>
                                        </p:tgtEl>
                                        <p:attrNameLst>
                                          <p:attrName>style.visibility</p:attrName>
                                        </p:attrNameLst>
                                      </p:cBhvr>
                                      <p:to>
                                        <p:strVal val="visible"/>
                                      </p:to>
                                    </p:set>
                                    <p:animEffect transition="in" filter="fade">
                                      <p:cBhvr>
                                        <p:cTn id="14" dur="500"/>
                                        <p:tgtEl>
                                          <p:spTgt spid="27651">
                                            <p:txEl>
                                              <p:pRg st="0" end="0"/>
                                            </p:txEl>
                                          </p:spTgt>
                                        </p:tgtEl>
                                      </p:cBhvr>
                                    </p:animEffect>
                                    <p:anim calcmode="lin" valueType="num">
                                      <p:cBhvr>
                                        <p:cTn id="15"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7651">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GB" b="1" smtClean="0"/>
              <a:t>As priests we offer sacrifices</a:t>
            </a:r>
          </a:p>
        </p:txBody>
      </p:sp>
      <p:sp>
        <p:nvSpPr>
          <p:cNvPr id="28675" name="Rectangle 3"/>
          <p:cNvSpPr>
            <a:spLocks noGrp="1" noChangeArrowheads="1"/>
          </p:cNvSpPr>
          <p:nvPr>
            <p:ph idx="1"/>
          </p:nvPr>
        </p:nvSpPr>
        <p:spPr>
          <a:xfrm>
            <a:off x="0" y="1998617"/>
            <a:ext cx="4248150" cy="4643483"/>
          </a:xfrm>
        </p:spPr>
        <p:txBody>
          <a:bodyPr>
            <a:normAutofit/>
          </a:bodyPr>
          <a:lstStyle/>
          <a:p>
            <a:pPr eaLnBrk="1" hangingPunct="1">
              <a:defRPr/>
            </a:pPr>
            <a:r>
              <a:rPr lang="en-GB" sz="2800" dirty="0" smtClean="0"/>
              <a:t>1. Daily sacrifice:</a:t>
            </a:r>
          </a:p>
          <a:p>
            <a:pPr marL="0" indent="0" eaLnBrk="1" hangingPunct="1">
              <a:buFont typeface="Arial" panose="020B0604020202020204" pitchFamily="34" charset="0"/>
              <a:buNone/>
              <a:defRPr/>
            </a:pPr>
            <a:r>
              <a:rPr lang="en-GB" sz="2800" b="1" dirty="0" smtClean="0"/>
              <a:t>NIV Romans 12:1 </a:t>
            </a:r>
            <a:r>
              <a:rPr lang="en-GB" sz="2800" dirty="0" smtClean="0"/>
              <a:t>Therefore, I urge you, brothers, in view of God's mercy, to offer your bodies as living sacrifices, holy and pleasing to God-- this is your spiritual act of worship. </a:t>
            </a:r>
          </a:p>
        </p:txBody>
      </p:sp>
      <p:pic>
        <p:nvPicPr>
          <p:cNvPr id="2" name="Picture 1"/>
          <p:cNvPicPr>
            <a:picLocks noChangeAspect="1"/>
          </p:cNvPicPr>
          <p:nvPr/>
        </p:nvPicPr>
        <p:blipFill>
          <a:blip r:embed="rId2"/>
          <a:stretch>
            <a:fillRect/>
          </a:stretch>
        </p:blipFill>
        <p:spPr>
          <a:xfrm>
            <a:off x="4184650" y="2120900"/>
            <a:ext cx="4730750" cy="3395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4540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ppt_x</p:attrName>
                                        </p:attrNameLst>
                                      </p:cBhvr>
                                      <p:tavLst>
                                        <p:tav tm="0">
                                          <p:val>
                                            <p:strVal val="#ppt_x-.2"/>
                                          </p:val>
                                        </p:tav>
                                        <p:tav tm="100000">
                                          <p:val>
                                            <p:strVal val="#ppt_x"/>
                                          </p:val>
                                        </p:tav>
                                      </p:tavLst>
                                    </p:anim>
                                    <p:anim calcmode="lin" valueType="num">
                                      <p:cBhvr>
                                        <p:cTn id="8"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6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Effect transition="in" filter="fade">
                                      <p:cBhvr>
                                        <p:cTn id="14" dur="500"/>
                                        <p:tgtEl>
                                          <p:spTgt spid="28675">
                                            <p:txEl>
                                              <p:pRg st="0" end="0"/>
                                            </p:txEl>
                                          </p:spTgt>
                                        </p:tgtEl>
                                      </p:cBhvr>
                                    </p:animEffect>
                                    <p:anim calcmode="lin" valueType="num">
                                      <p:cBhvr>
                                        <p:cTn id="15"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867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8675">
                                            <p:txEl>
                                              <p:pRg st="1" end="1"/>
                                            </p:txEl>
                                          </p:spTgt>
                                        </p:tgtEl>
                                        <p:attrNameLst>
                                          <p:attrName>style.visibility</p:attrName>
                                        </p:attrNameLst>
                                      </p:cBhvr>
                                      <p:to>
                                        <p:strVal val="visible"/>
                                      </p:to>
                                    </p:set>
                                    <p:animEffect transition="in" filter="fade">
                                      <p:cBhvr>
                                        <p:cTn id="21" dur="500"/>
                                        <p:tgtEl>
                                          <p:spTgt spid="28675">
                                            <p:txEl>
                                              <p:pRg st="1" end="1"/>
                                            </p:txEl>
                                          </p:spTgt>
                                        </p:tgtEl>
                                      </p:cBhvr>
                                    </p:animEffect>
                                    <p:anim calcmode="lin" valueType="num">
                                      <p:cBhvr>
                                        <p:cTn id="22"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8675">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0" y="404813"/>
            <a:ext cx="5219700" cy="6048375"/>
          </a:xfrm>
        </p:spPr>
        <p:txBody>
          <a:bodyPr/>
          <a:lstStyle/>
          <a:p>
            <a:pPr marL="0" indent="0" eaLnBrk="1" hangingPunct="1">
              <a:buFont typeface="Arial" panose="020B0604020202020204" pitchFamily="34" charset="0"/>
              <a:buNone/>
            </a:pPr>
            <a:r>
              <a:rPr lang="en-GB" sz="3600" b="1" smtClean="0"/>
              <a:t>2. Witness and leading people to Christ</a:t>
            </a:r>
            <a:endParaRPr lang="en-GB" sz="3600" smtClean="0"/>
          </a:p>
          <a:p>
            <a:pPr marL="0" indent="0" eaLnBrk="1" hangingPunct="1">
              <a:buFont typeface="Arial" panose="020B0604020202020204" pitchFamily="34" charset="0"/>
              <a:buNone/>
            </a:pPr>
            <a:r>
              <a:rPr lang="en-GB" sz="2800" b="1" smtClean="0"/>
              <a:t>NIV Romans 15:16 </a:t>
            </a:r>
            <a:r>
              <a:rPr lang="en-GB" sz="2800" smtClean="0"/>
              <a:t>to be a minister of Christ Jesus to the Gentiles with the priestly duty of proclaiming the gospel of God, so that the Gentiles might become an offering acceptable to God, sanctified by the Holy Spirit. </a:t>
            </a:r>
          </a:p>
          <a:p>
            <a:pPr marL="0" indent="0" eaLnBrk="1" hangingPunct="1">
              <a:buFont typeface="Arial" panose="020B0604020202020204" pitchFamily="34" charset="0"/>
              <a:buNone/>
            </a:pPr>
            <a:r>
              <a:rPr lang="en-GB" sz="2800" b="1" smtClean="0"/>
              <a:t>NIV Hebrews 13:15 </a:t>
            </a:r>
            <a:r>
              <a:rPr lang="en-GB" sz="2800" smtClean="0"/>
              <a:t>Through Jesus, therefore, let us continually offer to God a sacrifice of praise-- the fruit of lips that confess his name. </a:t>
            </a:r>
          </a:p>
        </p:txBody>
      </p:sp>
      <p:pic>
        <p:nvPicPr>
          <p:cNvPr id="2" name="Picture 1"/>
          <p:cNvPicPr>
            <a:picLocks noChangeAspect="1"/>
          </p:cNvPicPr>
          <p:nvPr/>
        </p:nvPicPr>
        <p:blipFill rotWithShape="1">
          <a:blip r:embed="rId2"/>
          <a:srcRect l="54384" t="2886" r="2877"/>
          <a:stretch/>
        </p:blipFill>
        <p:spPr>
          <a:xfrm>
            <a:off x="5313363" y="1196975"/>
            <a:ext cx="3441700" cy="5200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9731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anim calcmode="lin" valueType="num">
                                      <p:cBhvr>
                                        <p:cTn id="8"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69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9699">
                                            <p:txEl>
                                              <p:pRg st="1" end="1"/>
                                            </p:txEl>
                                          </p:spTgt>
                                        </p:tgtEl>
                                        <p:attrNameLst>
                                          <p:attrName>style.visibility</p:attrName>
                                        </p:attrNameLst>
                                      </p:cBhvr>
                                      <p:to>
                                        <p:strVal val="visible"/>
                                      </p:to>
                                    </p:set>
                                    <p:animEffect transition="in" filter="fade">
                                      <p:cBhvr>
                                        <p:cTn id="14" dur="500"/>
                                        <p:tgtEl>
                                          <p:spTgt spid="29699">
                                            <p:txEl>
                                              <p:pRg st="1" end="1"/>
                                            </p:txEl>
                                          </p:spTgt>
                                        </p:tgtEl>
                                      </p:cBhvr>
                                    </p:animEffect>
                                    <p:anim calcmode="lin" valueType="num">
                                      <p:cBhvr>
                                        <p:cTn id="15"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9699">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9699">
                                            <p:txEl>
                                              <p:pRg st="2" end="2"/>
                                            </p:txEl>
                                          </p:spTgt>
                                        </p:tgtEl>
                                        <p:attrNameLst>
                                          <p:attrName>style.visibility</p:attrName>
                                        </p:attrNameLst>
                                      </p:cBhvr>
                                      <p:to>
                                        <p:strVal val="visible"/>
                                      </p:to>
                                    </p:set>
                                    <p:animEffect transition="in" filter="fade">
                                      <p:cBhvr>
                                        <p:cTn id="21" dur="500"/>
                                        <p:tgtEl>
                                          <p:spTgt spid="29699">
                                            <p:txEl>
                                              <p:pRg st="2" end="2"/>
                                            </p:txEl>
                                          </p:spTgt>
                                        </p:tgtEl>
                                      </p:cBhvr>
                                    </p:animEffect>
                                    <p:anim calcmode="lin" valueType="num">
                                      <p:cBhvr>
                                        <p:cTn id="22"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9699">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31750" y="749300"/>
            <a:ext cx="4546600" cy="5616575"/>
          </a:xfrm>
        </p:spPr>
        <p:txBody>
          <a:bodyPr>
            <a:normAutofit lnSpcReduction="10000"/>
          </a:bodyPr>
          <a:lstStyle/>
          <a:p>
            <a:pPr marL="0" indent="0" eaLnBrk="1" hangingPunct="1">
              <a:buFont typeface="Arial" panose="020B0604020202020204" pitchFamily="34" charset="0"/>
              <a:buNone/>
              <a:defRPr/>
            </a:pPr>
            <a:r>
              <a:rPr lang="en-GB" sz="3600" b="1" dirty="0" smtClean="0"/>
              <a:t>3. Practical Christianity</a:t>
            </a:r>
          </a:p>
          <a:p>
            <a:pPr eaLnBrk="1" hangingPunct="1">
              <a:buFont typeface="Wingdings" pitchFamily="2" charset="2"/>
              <a:buNone/>
              <a:defRPr/>
            </a:pPr>
            <a:endParaRPr lang="en-GB" dirty="0" smtClean="0"/>
          </a:p>
          <a:p>
            <a:pPr marL="0" indent="0" eaLnBrk="1" hangingPunct="1">
              <a:buFont typeface="Arial" panose="020B0604020202020204" pitchFamily="34" charset="0"/>
              <a:buNone/>
              <a:defRPr/>
            </a:pPr>
            <a:r>
              <a:rPr lang="en-GB" b="1" dirty="0" smtClean="0"/>
              <a:t>NIV 1 Peter 2:5 </a:t>
            </a:r>
            <a:r>
              <a:rPr lang="en-GB" dirty="0" smtClean="0"/>
              <a:t>you also, like living stones, are being built into a spiritual house to be a holy priesthood, offering spiritual sacrifices acceptable to God through Jesus Christ. </a:t>
            </a:r>
          </a:p>
          <a:p>
            <a:pPr marL="0" indent="0" eaLnBrk="1" hangingPunct="1">
              <a:buFont typeface="Arial" panose="020B0604020202020204" pitchFamily="34" charset="0"/>
              <a:buNone/>
              <a:defRPr/>
            </a:pPr>
            <a:endParaRPr lang="en-GB" dirty="0"/>
          </a:p>
          <a:p>
            <a:pPr marL="0" indent="0">
              <a:buNone/>
              <a:defRPr/>
            </a:pPr>
            <a:r>
              <a:rPr lang="en-GB" baseline="30000" dirty="0"/>
              <a:t>NIV  </a:t>
            </a:r>
            <a:r>
              <a:rPr lang="en-GB" b="1" dirty="0"/>
              <a:t>James 1:27</a:t>
            </a:r>
            <a:r>
              <a:rPr lang="en-GB" dirty="0"/>
              <a:t> </a:t>
            </a:r>
            <a:r>
              <a:rPr lang="en-GB" dirty="0" smtClean="0"/>
              <a:t>Religion (Worship) </a:t>
            </a:r>
            <a:r>
              <a:rPr lang="en-GB" dirty="0"/>
              <a:t>that God our Father accepts as pure and faultless is this: to look </a:t>
            </a:r>
            <a:r>
              <a:rPr lang="en-GB" dirty="0" smtClean="0"/>
              <a:t>after</a:t>
            </a:r>
            <a:r>
              <a:rPr lang="en-GB" baseline="30000" dirty="0" smtClean="0"/>
              <a:t> </a:t>
            </a:r>
            <a:r>
              <a:rPr lang="en-GB" dirty="0"/>
              <a:t>orphans and </a:t>
            </a:r>
            <a:r>
              <a:rPr lang="en-GB" dirty="0" smtClean="0"/>
              <a:t>widows</a:t>
            </a:r>
            <a:r>
              <a:rPr lang="en-GB" baseline="30000" dirty="0" smtClean="0"/>
              <a:t> </a:t>
            </a:r>
            <a:r>
              <a:rPr lang="en-GB" dirty="0"/>
              <a:t>in their distress and to keep oneself from being polluted by the world. </a:t>
            </a:r>
            <a:endParaRPr lang="en-GB" dirty="0" smtClean="0"/>
          </a:p>
          <a:p>
            <a:pPr marL="0" indent="0">
              <a:buNone/>
              <a:defRPr/>
            </a:pPr>
            <a:endParaRPr lang="en-GB" dirty="0"/>
          </a:p>
          <a:p>
            <a:pPr marL="0" indent="0">
              <a:buNone/>
              <a:defRPr/>
            </a:pPr>
            <a:r>
              <a:rPr lang="en-GB" baseline="30000" dirty="0"/>
              <a:t>NIV  </a:t>
            </a:r>
            <a:r>
              <a:rPr lang="en-GB" b="1" dirty="0"/>
              <a:t>1 Corinthians 10:31</a:t>
            </a:r>
            <a:r>
              <a:rPr lang="en-GB" dirty="0"/>
              <a:t> So whether you eat or drink or whatever you do, do it all for the glory of God. </a:t>
            </a:r>
            <a:endParaRPr lang="en-GB" dirty="0" smtClean="0"/>
          </a:p>
        </p:txBody>
      </p:sp>
      <p:pic>
        <p:nvPicPr>
          <p:cNvPr id="2" name="Picture 1"/>
          <p:cNvPicPr>
            <a:picLocks noChangeAspect="1"/>
          </p:cNvPicPr>
          <p:nvPr/>
        </p:nvPicPr>
        <p:blipFill rotWithShape="1">
          <a:blip r:embed="rId2"/>
          <a:srcRect l="23424" r="16712"/>
          <a:stretch/>
        </p:blipFill>
        <p:spPr>
          <a:xfrm>
            <a:off x="4643438" y="977900"/>
            <a:ext cx="4298950" cy="538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58667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anim calcmode="lin" valueType="num">
                                      <p:cBhvr>
                                        <p:cTn id="8"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07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23">
                                            <p:txEl>
                                              <p:pRg st="2" end="2"/>
                                            </p:txEl>
                                          </p:spTgt>
                                        </p:tgtEl>
                                        <p:attrNameLst>
                                          <p:attrName>style.visibility</p:attrName>
                                        </p:attrNameLst>
                                      </p:cBhvr>
                                      <p:to>
                                        <p:strVal val="visible"/>
                                      </p:to>
                                    </p:set>
                                    <p:animEffect transition="in" filter="fade">
                                      <p:cBhvr>
                                        <p:cTn id="14" dur="500"/>
                                        <p:tgtEl>
                                          <p:spTgt spid="30723">
                                            <p:txEl>
                                              <p:pRg st="2" end="2"/>
                                            </p:txEl>
                                          </p:spTgt>
                                        </p:tgtEl>
                                      </p:cBhvr>
                                    </p:animEffect>
                                    <p:anim calcmode="lin" valueType="num">
                                      <p:cBhvr>
                                        <p:cTn id="15"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307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0723">
                                            <p:txEl>
                                              <p:pRg st="4" end="4"/>
                                            </p:txEl>
                                          </p:spTgt>
                                        </p:tgtEl>
                                        <p:attrNameLst>
                                          <p:attrName>style.visibility</p:attrName>
                                        </p:attrNameLst>
                                      </p:cBhvr>
                                      <p:to>
                                        <p:strVal val="visible"/>
                                      </p:to>
                                    </p:set>
                                    <p:animEffect transition="in" filter="fade">
                                      <p:cBhvr>
                                        <p:cTn id="21" dur="500"/>
                                        <p:tgtEl>
                                          <p:spTgt spid="30723">
                                            <p:txEl>
                                              <p:pRg st="4" end="4"/>
                                            </p:txEl>
                                          </p:spTgt>
                                        </p:tgtEl>
                                      </p:cBhvr>
                                    </p:animEffect>
                                    <p:anim calcmode="lin" valueType="num">
                                      <p:cBhvr>
                                        <p:cTn id="22"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3072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0723">
                                            <p:txEl>
                                              <p:pRg st="6" end="6"/>
                                            </p:txEl>
                                          </p:spTgt>
                                        </p:tgtEl>
                                        <p:attrNameLst>
                                          <p:attrName>style.visibility</p:attrName>
                                        </p:attrNameLst>
                                      </p:cBhvr>
                                      <p:to>
                                        <p:strVal val="visible"/>
                                      </p:to>
                                    </p:set>
                                    <p:animEffect transition="in" filter="fade">
                                      <p:cBhvr>
                                        <p:cTn id="28" dur="500"/>
                                        <p:tgtEl>
                                          <p:spTgt spid="30723">
                                            <p:txEl>
                                              <p:pRg st="6" end="6"/>
                                            </p:txEl>
                                          </p:spTgt>
                                        </p:tgtEl>
                                      </p:cBhvr>
                                    </p:animEffect>
                                    <p:anim calcmode="lin" valueType="num">
                                      <p:cBhvr>
                                        <p:cTn id="29" dur="5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p:cTn id="30" dur="500" fill="hold"/>
                                        <p:tgtEl>
                                          <p:spTgt spid="30723">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4498"/>
            <a:ext cx="7886700" cy="706028"/>
          </a:xfrm>
        </p:spPr>
        <p:txBody>
          <a:bodyPr/>
          <a:lstStyle/>
          <a:p>
            <a:r>
              <a:rPr lang="en-GB" dirty="0" smtClean="0"/>
              <a:t>Heavenly Worship - Revelation</a:t>
            </a:r>
            <a:endParaRPr lang="en-GB" dirty="0"/>
          </a:p>
        </p:txBody>
      </p:sp>
      <p:sp>
        <p:nvSpPr>
          <p:cNvPr id="3" name="Content Placeholder 2"/>
          <p:cNvSpPr>
            <a:spLocks noGrp="1"/>
          </p:cNvSpPr>
          <p:nvPr>
            <p:ph idx="1"/>
          </p:nvPr>
        </p:nvSpPr>
        <p:spPr>
          <a:xfrm>
            <a:off x="3997233" y="1045029"/>
            <a:ext cx="5107576" cy="5577839"/>
          </a:xfrm>
        </p:spPr>
        <p:txBody>
          <a:bodyPr>
            <a:normAutofit fontScale="92500" lnSpcReduction="20000"/>
          </a:bodyPr>
          <a:lstStyle/>
          <a:p>
            <a:r>
              <a:rPr lang="en-GB" baseline="30000" dirty="0"/>
              <a:t>NIV  </a:t>
            </a:r>
            <a:r>
              <a:rPr lang="en-GB" b="1" dirty="0"/>
              <a:t>Revelation 4:8</a:t>
            </a:r>
            <a:r>
              <a:rPr lang="en-GB" dirty="0"/>
              <a:t> Each of the four living </a:t>
            </a:r>
            <a:r>
              <a:rPr lang="en-GB" dirty="0" smtClean="0"/>
              <a:t>creatures</a:t>
            </a:r>
            <a:r>
              <a:rPr lang="en-GB" baseline="30000" dirty="0" smtClean="0"/>
              <a:t> </a:t>
            </a:r>
            <a:r>
              <a:rPr lang="en-GB" dirty="0"/>
              <a:t>had six </a:t>
            </a:r>
            <a:r>
              <a:rPr lang="en-GB" dirty="0" smtClean="0"/>
              <a:t>wings</a:t>
            </a:r>
            <a:r>
              <a:rPr lang="en-GB" baseline="30000" dirty="0" smtClean="0"/>
              <a:t> </a:t>
            </a:r>
            <a:r>
              <a:rPr lang="en-GB" dirty="0"/>
              <a:t>and was covered with eyes all around</a:t>
            </a:r>
            <a:r>
              <a:rPr lang="en-GB" dirty="0" smtClean="0"/>
              <a:t>,</a:t>
            </a:r>
            <a:r>
              <a:rPr lang="en-GB" baseline="30000" dirty="0" smtClean="0"/>
              <a:t> </a:t>
            </a:r>
            <a:r>
              <a:rPr lang="en-GB" dirty="0"/>
              <a:t>even under his wings. Day and </a:t>
            </a:r>
            <a:r>
              <a:rPr lang="en-GB" dirty="0" smtClean="0"/>
              <a:t>night</a:t>
            </a:r>
            <a:r>
              <a:rPr lang="en-GB" baseline="30000" dirty="0" smtClean="0"/>
              <a:t> </a:t>
            </a:r>
            <a:r>
              <a:rPr lang="en-GB" dirty="0"/>
              <a:t>they never stop saying: "Holy, holy, holy is the Lord God </a:t>
            </a:r>
            <a:r>
              <a:rPr lang="en-GB" dirty="0" smtClean="0"/>
              <a:t>Almighty,</a:t>
            </a:r>
            <a:r>
              <a:rPr lang="en-GB" baseline="30000" dirty="0"/>
              <a:t> </a:t>
            </a:r>
            <a:r>
              <a:rPr lang="en-GB" dirty="0" smtClean="0"/>
              <a:t>who </a:t>
            </a:r>
            <a:r>
              <a:rPr lang="en-GB" dirty="0"/>
              <a:t>was, and is, and is to come</a:t>
            </a:r>
            <a:r>
              <a:rPr lang="en-GB" dirty="0" smtClean="0"/>
              <a:t>." </a:t>
            </a:r>
          </a:p>
          <a:p>
            <a:r>
              <a:rPr lang="en-GB" baseline="30000" dirty="0" smtClean="0"/>
              <a:t>NIV  </a:t>
            </a:r>
            <a:r>
              <a:rPr lang="en-GB" b="1" dirty="0"/>
              <a:t>Revelation </a:t>
            </a:r>
            <a:r>
              <a:rPr lang="en-GB" b="1" dirty="0" smtClean="0"/>
              <a:t>4:10.11.</a:t>
            </a:r>
            <a:r>
              <a:rPr lang="en-GB" dirty="0" smtClean="0"/>
              <a:t> </a:t>
            </a:r>
            <a:r>
              <a:rPr lang="en-GB" dirty="0"/>
              <a:t>the twenty-four </a:t>
            </a:r>
            <a:r>
              <a:rPr lang="en-GB" dirty="0" smtClean="0"/>
              <a:t>elders</a:t>
            </a:r>
            <a:r>
              <a:rPr lang="en-GB" baseline="30000" dirty="0" smtClean="0"/>
              <a:t> </a:t>
            </a:r>
            <a:r>
              <a:rPr lang="en-GB" dirty="0"/>
              <a:t>fall down before </a:t>
            </a:r>
            <a:r>
              <a:rPr lang="en-GB" dirty="0" smtClean="0"/>
              <a:t>him</a:t>
            </a:r>
            <a:r>
              <a:rPr lang="en-GB" baseline="30000" dirty="0" smtClean="0"/>
              <a:t> </a:t>
            </a:r>
            <a:r>
              <a:rPr lang="en-GB" dirty="0"/>
              <a:t>who sits on the throne</a:t>
            </a:r>
            <a:r>
              <a:rPr lang="en-GB" dirty="0" smtClean="0"/>
              <a:t>,</a:t>
            </a:r>
            <a:r>
              <a:rPr lang="en-GB" baseline="30000" dirty="0" smtClean="0"/>
              <a:t> </a:t>
            </a:r>
            <a:r>
              <a:rPr lang="en-GB" dirty="0"/>
              <a:t>and worship him who lives for ever and ever. They lay their crowns before the throne and say: </a:t>
            </a:r>
            <a:r>
              <a:rPr lang="en-GB" dirty="0" smtClean="0"/>
              <a:t>"</a:t>
            </a:r>
            <a:r>
              <a:rPr lang="en-GB" dirty="0"/>
              <a:t>You are worthy, our Lord and God, to receive glory and </a:t>
            </a:r>
            <a:r>
              <a:rPr lang="en-GB" dirty="0" err="1"/>
              <a:t>honor</a:t>
            </a:r>
            <a:r>
              <a:rPr lang="en-GB" dirty="0"/>
              <a:t> and power</a:t>
            </a:r>
            <a:r>
              <a:rPr lang="en-GB" dirty="0" smtClean="0"/>
              <a:t>,</a:t>
            </a:r>
            <a:r>
              <a:rPr lang="en-GB" baseline="30000" dirty="0" smtClean="0"/>
              <a:t> </a:t>
            </a:r>
            <a:r>
              <a:rPr lang="en-GB" dirty="0"/>
              <a:t>for you created all things, and by your will they were created and have their being</a:t>
            </a:r>
            <a:r>
              <a:rPr lang="en-GB" dirty="0" smtClean="0"/>
              <a:t>.“</a:t>
            </a:r>
          </a:p>
          <a:p>
            <a:r>
              <a:rPr lang="en-GB" baseline="30000" dirty="0"/>
              <a:t>NIV  </a:t>
            </a:r>
            <a:r>
              <a:rPr lang="en-GB" b="1" dirty="0"/>
              <a:t>Revelation </a:t>
            </a:r>
            <a:r>
              <a:rPr lang="en-GB" b="1" dirty="0" smtClean="0"/>
              <a:t>5:8.9.</a:t>
            </a:r>
            <a:r>
              <a:rPr lang="en-GB" dirty="0" smtClean="0"/>
              <a:t> </a:t>
            </a:r>
            <a:r>
              <a:rPr lang="en-GB" dirty="0"/>
              <a:t>And when he had taken it, the four living </a:t>
            </a:r>
            <a:r>
              <a:rPr lang="en-GB" dirty="0" smtClean="0"/>
              <a:t>creatures</a:t>
            </a:r>
            <a:r>
              <a:rPr lang="en-GB" baseline="30000" dirty="0" smtClean="0"/>
              <a:t> </a:t>
            </a:r>
            <a:r>
              <a:rPr lang="en-GB" dirty="0"/>
              <a:t>and the twenty-four </a:t>
            </a:r>
            <a:r>
              <a:rPr lang="en-GB" dirty="0" smtClean="0"/>
              <a:t>elders</a:t>
            </a:r>
            <a:r>
              <a:rPr lang="en-GB" baseline="30000" dirty="0" smtClean="0"/>
              <a:t> </a:t>
            </a:r>
            <a:r>
              <a:rPr lang="en-GB" dirty="0"/>
              <a:t>fell down before the Lamb. Each one had a </a:t>
            </a:r>
            <a:r>
              <a:rPr lang="en-GB" dirty="0" smtClean="0"/>
              <a:t>harp</a:t>
            </a:r>
            <a:r>
              <a:rPr lang="en-GB" baseline="30000" dirty="0" smtClean="0"/>
              <a:t> </a:t>
            </a:r>
            <a:r>
              <a:rPr lang="en-GB" dirty="0"/>
              <a:t>and they were holding golden bowls full of incense, which are the </a:t>
            </a:r>
            <a:r>
              <a:rPr lang="en-GB" dirty="0" smtClean="0"/>
              <a:t>prayers</a:t>
            </a:r>
            <a:r>
              <a:rPr lang="en-GB" baseline="30000" dirty="0" smtClean="0"/>
              <a:t> </a:t>
            </a:r>
            <a:r>
              <a:rPr lang="en-GB" dirty="0"/>
              <a:t>of the saints. </a:t>
            </a:r>
            <a:r>
              <a:rPr lang="en-GB" dirty="0" smtClean="0"/>
              <a:t>And </a:t>
            </a:r>
            <a:r>
              <a:rPr lang="en-GB" dirty="0"/>
              <a:t>they sang a new song</a:t>
            </a:r>
            <a:r>
              <a:rPr lang="en-GB" dirty="0" smtClean="0"/>
              <a:t>:</a:t>
            </a:r>
            <a:r>
              <a:rPr lang="en-GB" baseline="30000" dirty="0" smtClean="0"/>
              <a:t> </a:t>
            </a:r>
            <a:r>
              <a:rPr lang="en-GB" dirty="0"/>
              <a:t>"You are </a:t>
            </a:r>
            <a:r>
              <a:rPr lang="en-GB" dirty="0" smtClean="0"/>
              <a:t>worthy</a:t>
            </a:r>
            <a:r>
              <a:rPr lang="en-GB" baseline="30000" dirty="0" smtClean="0"/>
              <a:t> </a:t>
            </a:r>
            <a:r>
              <a:rPr lang="en-GB" dirty="0"/>
              <a:t>to take the scroll and to open its seals, because you were slain, and with your </a:t>
            </a:r>
            <a:r>
              <a:rPr lang="en-GB" dirty="0" smtClean="0"/>
              <a:t>blood</a:t>
            </a:r>
            <a:r>
              <a:rPr lang="en-GB" baseline="30000" dirty="0" smtClean="0"/>
              <a:t> </a:t>
            </a:r>
            <a:r>
              <a:rPr lang="en-GB" dirty="0"/>
              <a:t>you </a:t>
            </a:r>
            <a:r>
              <a:rPr lang="en-GB" dirty="0" smtClean="0"/>
              <a:t>purchased</a:t>
            </a:r>
            <a:r>
              <a:rPr lang="en-GB" baseline="30000" dirty="0" smtClean="0"/>
              <a:t> </a:t>
            </a:r>
            <a:r>
              <a:rPr lang="en-GB" dirty="0"/>
              <a:t>men for God from every tribe and language and people and nation</a:t>
            </a:r>
            <a:r>
              <a:rPr lang="en-GB" dirty="0" smtClean="0"/>
              <a:t>.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6" y="1932002"/>
            <a:ext cx="3827417" cy="3345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1858404"/>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Heavenly Worship - Revelation</a:t>
            </a:r>
            <a:endParaRPr lang="en-GB" dirty="0"/>
          </a:p>
        </p:txBody>
      </p:sp>
      <p:sp>
        <p:nvSpPr>
          <p:cNvPr id="3" name="Content Placeholder 2"/>
          <p:cNvSpPr>
            <a:spLocks noGrp="1"/>
          </p:cNvSpPr>
          <p:nvPr>
            <p:ph idx="1"/>
          </p:nvPr>
        </p:nvSpPr>
        <p:spPr>
          <a:xfrm>
            <a:off x="3997233" y="1528353"/>
            <a:ext cx="5055327" cy="5042263"/>
          </a:xfrm>
        </p:spPr>
        <p:txBody>
          <a:bodyPr>
            <a:normAutofit lnSpcReduction="10000"/>
          </a:bodyPr>
          <a:lstStyle/>
          <a:p>
            <a:r>
              <a:rPr lang="en-GB" baseline="30000" dirty="0"/>
              <a:t>NIV  </a:t>
            </a:r>
            <a:r>
              <a:rPr lang="en-GB" b="1" dirty="0"/>
              <a:t>Revelation </a:t>
            </a:r>
            <a:r>
              <a:rPr lang="en-GB" b="1" dirty="0" smtClean="0"/>
              <a:t>5:11.12</a:t>
            </a:r>
            <a:r>
              <a:rPr lang="en-GB" dirty="0" smtClean="0"/>
              <a:t> </a:t>
            </a:r>
            <a:r>
              <a:rPr lang="en-GB" dirty="0"/>
              <a:t>Then I looked and heard the voice of many angels, numbering thousands upon thousands, and ten thousand times ten thousand</a:t>
            </a:r>
            <a:r>
              <a:rPr lang="en-GB" dirty="0" smtClean="0"/>
              <a:t>.</a:t>
            </a:r>
            <a:r>
              <a:rPr lang="en-GB" baseline="30000" dirty="0" smtClean="0"/>
              <a:t> </a:t>
            </a:r>
            <a:r>
              <a:rPr lang="en-GB" dirty="0"/>
              <a:t>They encircled the throne and the living </a:t>
            </a:r>
            <a:r>
              <a:rPr lang="en-GB" dirty="0" smtClean="0"/>
              <a:t>creatures</a:t>
            </a:r>
            <a:r>
              <a:rPr lang="en-GB" baseline="30000" dirty="0" smtClean="0"/>
              <a:t> </a:t>
            </a:r>
            <a:r>
              <a:rPr lang="en-GB" dirty="0"/>
              <a:t>and the elders</a:t>
            </a:r>
            <a:r>
              <a:rPr lang="en-GB" dirty="0" smtClean="0"/>
              <a:t>. In </a:t>
            </a:r>
            <a:r>
              <a:rPr lang="en-GB" dirty="0"/>
              <a:t>a loud voice they sang: "Worthy is the Lamb</a:t>
            </a:r>
            <a:r>
              <a:rPr lang="en-GB" dirty="0" smtClean="0"/>
              <a:t>,</a:t>
            </a:r>
            <a:r>
              <a:rPr lang="en-GB" baseline="30000" dirty="0" smtClean="0"/>
              <a:t> </a:t>
            </a:r>
            <a:r>
              <a:rPr lang="en-GB" dirty="0"/>
              <a:t>who was slain</a:t>
            </a:r>
            <a:r>
              <a:rPr lang="en-GB" dirty="0" smtClean="0"/>
              <a:t>,</a:t>
            </a:r>
            <a:r>
              <a:rPr lang="en-GB" baseline="30000" dirty="0" smtClean="0"/>
              <a:t> </a:t>
            </a:r>
            <a:r>
              <a:rPr lang="en-GB" dirty="0"/>
              <a:t>to receive power and wealth and wisdom and strength and </a:t>
            </a:r>
            <a:r>
              <a:rPr lang="en-GB" dirty="0" err="1"/>
              <a:t>honor</a:t>
            </a:r>
            <a:r>
              <a:rPr lang="en-GB" dirty="0"/>
              <a:t> and glory and praise</a:t>
            </a:r>
            <a:r>
              <a:rPr lang="en-GB" dirty="0" smtClean="0"/>
              <a:t>!“</a:t>
            </a:r>
          </a:p>
          <a:p>
            <a:r>
              <a:rPr lang="en-GB" baseline="30000" dirty="0" smtClean="0"/>
              <a:t>NIV  </a:t>
            </a:r>
            <a:r>
              <a:rPr lang="en-GB" b="1" dirty="0"/>
              <a:t>Revelation 5:13</a:t>
            </a:r>
            <a:r>
              <a:rPr lang="en-GB" dirty="0"/>
              <a:t> Then I heard every creature in heaven and on earth and under the </a:t>
            </a:r>
            <a:r>
              <a:rPr lang="en-GB" dirty="0" smtClean="0"/>
              <a:t>earth</a:t>
            </a:r>
            <a:r>
              <a:rPr lang="en-GB" baseline="30000" dirty="0" smtClean="0"/>
              <a:t> </a:t>
            </a:r>
            <a:r>
              <a:rPr lang="en-GB" dirty="0"/>
              <a:t>and on the sea, and all that is in them, singing: "To him who sits on the </a:t>
            </a:r>
            <a:r>
              <a:rPr lang="en-GB" dirty="0" smtClean="0"/>
              <a:t>throne</a:t>
            </a:r>
            <a:r>
              <a:rPr lang="en-GB" baseline="30000" dirty="0" smtClean="0"/>
              <a:t> </a:t>
            </a:r>
            <a:r>
              <a:rPr lang="en-GB" dirty="0"/>
              <a:t>and to the </a:t>
            </a:r>
            <a:r>
              <a:rPr lang="en-GB" dirty="0" smtClean="0"/>
              <a:t>Lamb</a:t>
            </a:r>
            <a:r>
              <a:rPr lang="en-GB" baseline="30000" dirty="0"/>
              <a:t> </a:t>
            </a:r>
            <a:r>
              <a:rPr lang="en-GB" dirty="0" smtClean="0"/>
              <a:t>be </a:t>
            </a:r>
            <a:r>
              <a:rPr lang="en-GB" dirty="0"/>
              <a:t>praise and </a:t>
            </a:r>
            <a:r>
              <a:rPr lang="en-GB" dirty="0" err="1"/>
              <a:t>honor</a:t>
            </a:r>
            <a:r>
              <a:rPr lang="en-GB" dirty="0"/>
              <a:t> and glory and power, for ever and ever</a:t>
            </a:r>
            <a:r>
              <a:rPr lang="en-GB" dirty="0" smtClean="0"/>
              <a:t>!"</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58" y="2119176"/>
            <a:ext cx="3838575" cy="2724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107587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799" t="19810"/>
          <a:stretch/>
        </p:blipFill>
        <p:spPr>
          <a:xfrm>
            <a:off x="4036423" y="718456"/>
            <a:ext cx="4776720" cy="549946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94" y="1820227"/>
            <a:ext cx="3311922" cy="3274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125766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2558826"/>
            <a:ext cx="7886700" cy="2078490"/>
          </a:xfrm>
        </p:spPr>
        <p:txBody>
          <a:bodyPr/>
          <a:lstStyle/>
          <a:p>
            <a:r>
              <a:rPr lang="en-GB" dirty="0" smtClean="0"/>
              <a:t>Sermon of edification</a:t>
            </a:r>
            <a:endParaRPr lang="en-GB" dirty="0"/>
          </a:p>
        </p:txBody>
      </p:sp>
      <p:sp>
        <p:nvSpPr>
          <p:cNvPr id="5" name="Text Placeholder 4"/>
          <p:cNvSpPr>
            <a:spLocks noGrp="1"/>
          </p:cNvSpPr>
          <p:nvPr>
            <p:ph type="body" idx="1"/>
          </p:nvPr>
        </p:nvSpPr>
        <p:spPr>
          <a:xfrm>
            <a:off x="623888" y="4850721"/>
            <a:ext cx="7886700" cy="1500187"/>
          </a:xfrm>
        </p:spPr>
        <p:txBody>
          <a:bodyPr>
            <a:normAutofit/>
          </a:bodyPr>
          <a:lstStyle/>
          <a:p>
            <a:r>
              <a:rPr lang="en-GB" sz="2400" b="1" i="1" dirty="0" smtClean="0"/>
              <a:t>An Ancient story of Grace</a:t>
            </a:r>
            <a:endParaRPr lang="en-GB" sz="2400" b="1" i="1" dirty="0"/>
          </a:p>
        </p:txBody>
      </p:sp>
    </p:spTree>
    <p:extLst>
      <p:ext uri="{BB962C8B-B14F-4D97-AF65-F5344CB8AC3E}">
        <p14:creationId xmlns:p14="http://schemas.microsoft.com/office/powerpoint/2010/main" val="249049220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lgn="ctr" eaLnBrk="1" hangingPunct="1">
              <a:defRPr/>
            </a:pPr>
            <a:r>
              <a:rPr lang="en-GB" sz="4400" b="1" dirty="0" smtClean="0">
                <a:effectLst>
                  <a:outerShdw blurRad="38100" dist="38100" dir="2700000" algn="tl">
                    <a:srgbClr val="C0C0C0"/>
                  </a:outerShdw>
                </a:effectLst>
              </a:rPr>
              <a:t>An Ancient story of GRACE</a:t>
            </a:r>
            <a:endParaRPr lang="en-GB" sz="5400" b="1" dirty="0" smtClean="0">
              <a:solidFill>
                <a:srgbClr val="A96D2B"/>
              </a:solidFill>
              <a:effectLst>
                <a:outerShdw blurRad="38100" dist="38100" dir="2700000" algn="tl">
                  <a:srgbClr val="C0C0C0"/>
                </a:outerShdw>
              </a:effectLst>
            </a:endParaRPr>
          </a:p>
        </p:txBody>
      </p:sp>
      <p:pic>
        <p:nvPicPr>
          <p:cNvPr id="11267" name="Content Placeholder 3" descr="King David.bmp"/>
          <p:cNvPicPr>
            <a:picLocks noGrp="1" noChangeAspect="1"/>
          </p:cNvPicPr>
          <p:nvPr>
            <p:ph idx="1"/>
          </p:nvPr>
        </p:nvPicPr>
        <p:blipFill>
          <a:blip r:embed="rId2">
            <a:extLst>
              <a:ext uri="{28A0092B-C50C-407E-A947-70E740481C1C}">
                <a14:useLocalDpi xmlns:a14="http://schemas.microsoft.com/office/drawing/2010/main" val="0"/>
              </a:ext>
            </a:extLst>
          </a:blip>
          <a:srcRect l="-40297" r="-40297"/>
          <a:stretch>
            <a:fillRect/>
          </a:stretch>
        </p:blipFill>
        <p:spPr>
          <a:xfrm>
            <a:off x="457200" y="1556792"/>
            <a:ext cx="8229600" cy="4967833"/>
          </a:xfrm>
        </p:spPr>
      </p:pic>
    </p:spTree>
    <p:extLst>
      <p:ext uri="{BB962C8B-B14F-4D97-AF65-F5344CB8AC3E}">
        <p14:creationId xmlns:p14="http://schemas.microsoft.com/office/powerpoint/2010/main" val="109573668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4497"/>
            <a:ext cx="7886700" cy="1325563"/>
          </a:xfrm>
        </p:spPr>
        <p:txBody>
          <a:bodyPr/>
          <a:lstStyle/>
          <a:p>
            <a:r>
              <a:rPr lang="en-GB" dirty="0" smtClean="0"/>
              <a:t>Call to worship</a:t>
            </a:r>
            <a:endParaRPr lang="en-GB" dirty="0"/>
          </a:p>
        </p:txBody>
      </p:sp>
      <p:sp>
        <p:nvSpPr>
          <p:cNvPr id="3" name="Content Placeholder 2"/>
          <p:cNvSpPr>
            <a:spLocks noGrp="1"/>
          </p:cNvSpPr>
          <p:nvPr>
            <p:ph idx="1"/>
          </p:nvPr>
        </p:nvSpPr>
        <p:spPr>
          <a:xfrm>
            <a:off x="4180114" y="1337880"/>
            <a:ext cx="4846320" cy="4859383"/>
          </a:xfrm>
        </p:spPr>
        <p:txBody>
          <a:bodyPr>
            <a:noAutofit/>
          </a:bodyPr>
          <a:lstStyle/>
          <a:p>
            <a:pPr marL="0" indent="0">
              <a:buNone/>
            </a:pPr>
            <a:r>
              <a:rPr lang="en-GB" sz="3600" baseline="30000" dirty="0"/>
              <a:t>NIV  </a:t>
            </a:r>
            <a:r>
              <a:rPr lang="en-GB" sz="3600" b="1" dirty="0"/>
              <a:t>Revelation 14:7</a:t>
            </a:r>
            <a:r>
              <a:rPr lang="en-GB" sz="3600" dirty="0"/>
              <a:t> He said in a loud voice, "Fear </a:t>
            </a:r>
            <a:r>
              <a:rPr lang="en-GB" sz="3600" dirty="0" smtClean="0"/>
              <a:t>God</a:t>
            </a:r>
            <a:r>
              <a:rPr lang="en-GB" sz="3600" baseline="30000" dirty="0"/>
              <a:t> </a:t>
            </a:r>
            <a:r>
              <a:rPr lang="en-GB" sz="3600" dirty="0" smtClean="0"/>
              <a:t>and </a:t>
            </a:r>
            <a:r>
              <a:rPr lang="en-GB" sz="3600" dirty="0"/>
              <a:t>give him glory</a:t>
            </a:r>
            <a:r>
              <a:rPr lang="en-GB" sz="3600" dirty="0" smtClean="0"/>
              <a:t>,</a:t>
            </a:r>
            <a:r>
              <a:rPr lang="en-GB" sz="3600" baseline="30000" dirty="0" smtClean="0"/>
              <a:t> </a:t>
            </a:r>
            <a:r>
              <a:rPr lang="en-GB" sz="3600" dirty="0"/>
              <a:t>because the hour of his judgment has come. Worship him who </a:t>
            </a:r>
            <a:r>
              <a:rPr lang="en-GB" sz="3600" dirty="0" smtClean="0"/>
              <a:t>made</a:t>
            </a:r>
            <a:r>
              <a:rPr lang="en-GB" sz="3600" baseline="30000" dirty="0" smtClean="0"/>
              <a:t> </a:t>
            </a:r>
            <a:r>
              <a:rPr lang="en-GB" sz="3600" dirty="0"/>
              <a:t>the heavens, the earth, the sea and the springs of water</a:t>
            </a:r>
            <a:r>
              <a:rPr lang="en-GB" sz="3600" dirty="0" smtClean="0"/>
              <a:t>."</a:t>
            </a:r>
            <a:endParaRPr lang="en-GB"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 y="1337880"/>
            <a:ext cx="3864321" cy="4859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357657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algn="ctr" eaLnBrk="1" hangingPunct="1">
              <a:defRPr/>
            </a:pPr>
            <a:r>
              <a:rPr lang="en-GB" sz="3600" b="1" dirty="0" smtClean="0">
                <a:effectLst>
                  <a:outerShdw blurRad="38100" dist="38100" dir="2700000" algn="tl">
                    <a:srgbClr val="C0C0C0"/>
                  </a:outerShdw>
                </a:effectLst>
              </a:rPr>
              <a:t>King David’s question:</a:t>
            </a:r>
            <a:endParaRPr lang="en-GB" sz="4400" b="1" dirty="0" smtClean="0">
              <a:solidFill>
                <a:srgbClr val="A96D2B"/>
              </a:solidFill>
              <a:effectLst>
                <a:outerShdw blurRad="38100" dist="38100" dir="2700000" algn="tl">
                  <a:srgbClr val="C0C0C0"/>
                </a:outerShdw>
              </a:effectLst>
            </a:endParaRPr>
          </a:p>
        </p:txBody>
      </p:sp>
      <p:sp>
        <p:nvSpPr>
          <p:cNvPr id="3" name="Content Placeholder 2"/>
          <p:cNvSpPr>
            <a:spLocks noGrp="1"/>
          </p:cNvSpPr>
          <p:nvPr>
            <p:ph idx="1"/>
          </p:nvPr>
        </p:nvSpPr>
        <p:spPr>
          <a:xfrm>
            <a:off x="3553097" y="1844824"/>
            <a:ext cx="5199017" cy="3870176"/>
          </a:xfrm>
        </p:spPr>
        <p:txBody>
          <a:bodyPr/>
          <a:lstStyle/>
          <a:p>
            <a:pPr eaLnBrk="1" hangingPunct="1">
              <a:buFont typeface="Wingdings 2" pitchFamily="18" charset="2"/>
              <a:buNone/>
            </a:pPr>
            <a:r>
              <a:rPr lang="en-US" baseline="30000" dirty="0" smtClean="0"/>
              <a:t>	</a:t>
            </a:r>
            <a:r>
              <a:rPr lang="en-US" sz="3600" baseline="30000" dirty="0" smtClean="0"/>
              <a:t>NIV</a:t>
            </a:r>
            <a:r>
              <a:rPr lang="en-US" sz="3600" dirty="0" smtClean="0"/>
              <a:t> </a:t>
            </a:r>
            <a:r>
              <a:rPr lang="en-US" sz="3600" b="1" dirty="0" smtClean="0"/>
              <a:t>2 Samuel 9:1 </a:t>
            </a:r>
            <a:r>
              <a:rPr lang="en-US" sz="3600" dirty="0" smtClean="0"/>
              <a:t>“David asked, ‘Is there </a:t>
            </a:r>
            <a:r>
              <a:rPr lang="en-US" sz="3600" u="sng" dirty="0" smtClean="0"/>
              <a:t>anyone </a:t>
            </a:r>
            <a:r>
              <a:rPr lang="en-US" sz="3600" dirty="0" smtClean="0"/>
              <a:t>still left of the house of Saul to whom I can show kindness for Jonathan's sake?’”</a:t>
            </a:r>
            <a:r>
              <a:rPr lang="en-US" dirty="0" smtClean="0"/>
              <a:t/>
            </a:r>
            <a:br>
              <a:rPr lang="en-US" dirty="0" smtClean="0"/>
            </a:br>
            <a:endParaRPr lang="fi-FI" b="1" dirty="0" smtClean="0">
              <a:solidFill>
                <a:srgbClr val="A96D2B"/>
              </a:solidFill>
            </a:endParaRPr>
          </a:p>
        </p:txBody>
      </p:sp>
      <p:pic>
        <p:nvPicPr>
          <p:cNvPr id="12292" name="Picture 3" descr="1016758_little_aviator_on_the_wi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49" y="1844824"/>
            <a:ext cx="2580117" cy="3870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420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76399" y="339002"/>
            <a:ext cx="7886700" cy="823594"/>
          </a:xfrm>
        </p:spPr>
        <p:txBody>
          <a:bodyPr>
            <a:normAutofit/>
          </a:bodyPr>
          <a:lstStyle/>
          <a:p>
            <a:pPr eaLnBrk="1" hangingPunct="1">
              <a:defRPr/>
            </a:pPr>
            <a:r>
              <a:rPr lang="en-GB" sz="4000" b="1" dirty="0" smtClean="0"/>
              <a:t>GRACE</a:t>
            </a:r>
            <a:endParaRPr lang="en-GB" sz="4400" b="1" dirty="0" smtClean="0">
              <a:solidFill>
                <a:srgbClr val="A96D2B"/>
              </a:solidFill>
              <a:effectLst>
                <a:outerShdw blurRad="38100" dist="38100" dir="2700000" algn="tl">
                  <a:srgbClr val="C0C0C0"/>
                </a:outerShdw>
              </a:effectLst>
            </a:endParaRPr>
          </a:p>
        </p:txBody>
      </p:sp>
      <p:sp>
        <p:nvSpPr>
          <p:cNvPr id="13315" name="Content Placeholder 2"/>
          <p:cNvSpPr>
            <a:spLocks noGrp="1"/>
          </p:cNvSpPr>
          <p:nvPr>
            <p:ph idx="1"/>
          </p:nvPr>
        </p:nvSpPr>
        <p:spPr>
          <a:xfrm>
            <a:off x="313510" y="1523999"/>
            <a:ext cx="4827270" cy="4772297"/>
          </a:xfrm>
        </p:spPr>
        <p:txBody>
          <a:bodyPr>
            <a:normAutofit fontScale="92500" lnSpcReduction="20000"/>
          </a:bodyPr>
          <a:lstStyle/>
          <a:p>
            <a:pPr eaLnBrk="1" hangingPunct="1"/>
            <a:r>
              <a:rPr lang="en-GB" sz="2800" dirty="0" smtClean="0"/>
              <a:t>Positive and unconditional acceptance of another person</a:t>
            </a:r>
            <a:endParaRPr lang="fi-FI" sz="3200" dirty="0" smtClean="0"/>
          </a:p>
          <a:p>
            <a:pPr eaLnBrk="1" hangingPunct="1"/>
            <a:r>
              <a:rPr lang="en-GB" sz="2800" dirty="0" smtClean="0"/>
              <a:t>Grace</a:t>
            </a:r>
            <a:r>
              <a:rPr lang="fi-FI" sz="2800" dirty="0" smtClean="0"/>
              <a:t> </a:t>
            </a:r>
            <a:r>
              <a:rPr lang="en-GB" sz="2800" dirty="0" smtClean="0"/>
              <a:t>=</a:t>
            </a:r>
            <a:r>
              <a:rPr lang="fi-FI" sz="2800" dirty="0" smtClean="0"/>
              <a:t> </a:t>
            </a:r>
            <a:r>
              <a:rPr lang="en-GB" sz="2800" dirty="0" smtClean="0"/>
              <a:t>showing love which is unmerited, undeserved and cannot be paid back.</a:t>
            </a:r>
          </a:p>
          <a:p>
            <a:r>
              <a:rPr lang="en-GB" sz="2800" dirty="0"/>
              <a:t>Based on a promise: (between </a:t>
            </a:r>
            <a:br>
              <a:rPr lang="en-GB" sz="2800" dirty="0"/>
            </a:br>
            <a:r>
              <a:rPr lang="en-GB" sz="2800" dirty="0"/>
              <a:t>Jonathan and David) </a:t>
            </a:r>
          </a:p>
          <a:p>
            <a:pPr marL="0" indent="0">
              <a:buNone/>
            </a:pPr>
            <a:r>
              <a:rPr lang="fi-FI" sz="3200" dirty="0"/>
              <a:t/>
            </a:r>
            <a:br>
              <a:rPr lang="fi-FI" sz="3200" dirty="0"/>
            </a:br>
            <a:r>
              <a:rPr lang="en-US" sz="2800" baseline="30000" dirty="0"/>
              <a:t>NIV </a:t>
            </a:r>
            <a:r>
              <a:rPr lang="en-US" sz="2800" dirty="0"/>
              <a:t>1 Samuel 24:21 “Now </a:t>
            </a:r>
            <a:br>
              <a:rPr lang="en-US" sz="2800" dirty="0"/>
            </a:br>
            <a:r>
              <a:rPr lang="en-US" sz="2800" dirty="0"/>
              <a:t>swear to me by the LORD that </a:t>
            </a:r>
            <a:br>
              <a:rPr lang="en-US" sz="2800" dirty="0"/>
            </a:br>
            <a:r>
              <a:rPr lang="en-US" sz="2800" dirty="0"/>
              <a:t>you will not cut off my descendants or wipe out my name from my father's family.”</a:t>
            </a:r>
            <a:r>
              <a:rPr lang="fi-FI" sz="2800" dirty="0" smtClean="0"/>
              <a:t/>
            </a:r>
            <a:br>
              <a:rPr lang="fi-FI" sz="2800" dirty="0" smtClean="0"/>
            </a:br>
            <a:endParaRPr lang="en-GB" sz="2800" b="1" dirty="0" smtClean="0">
              <a:solidFill>
                <a:srgbClr val="A96D2B"/>
              </a:solidFill>
            </a:endParaRPr>
          </a:p>
        </p:txBody>
      </p:sp>
      <p:pic>
        <p:nvPicPr>
          <p:cNvPr id="13316" name="Picture 3" descr="old-young-holding-hands-300x3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0780" y="1785257"/>
            <a:ext cx="3675017" cy="3675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741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anim calcmode="lin" valueType="num">
                                      <p:cBhvr>
                                        <p:cTn id="8"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500"/>
                                        <p:tgtEl>
                                          <p:spTgt spid="13315">
                                            <p:txEl>
                                              <p:pRg st="1" end="1"/>
                                            </p:txEl>
                                          </p:spTgt>
                                        </p:tgtEl>
                                      </p:cBhvr>
                                    </p:animEffect>
                                    <p:anim calcmode="lin" valueType="num">
                                      <p:cBhvr>
                                        <p:cTn id="15"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500"/>
                                        <p:tgtEl>
                                          <p:spTgt spid="13315">
                                            <p:txEl>
                                              <p:pRg st="2" end="2"/>
                                            </p:txEl>
                                          </p:spTgt>
                                        </p:tgtEl>
                                      </p:cBhvr>
                                    </p:animEffect>
                                    <p:anim calcmode="lin" valueType="num">
                                      <p:cBhvr>
                                        <p:cTn id="22"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315">
                                            <p:txEl>
                                              <p:pRg st="3" end="3"/>
                                            </p:txEl>
                                          </p:spTgt>
                                        </p:tgtEl>
                                        <p:attrNameLst>
                                          <p:attrName>style.visibility</p:attrName>
                                        </p:attrNameLst>
                                      </p:cBhvr>
                                      <p:to>
                                        <p:strVal val="visible"/>
                                      </p:to>
                                    </p:set>
                                    <p:animEffect transition="in" filter="fade">
                                      <p:cBhvr>
                                        <p:cTn id="28" dur="500"/>
                                        <p:tgtEl>
                                          <p:spTgt spid="13315">
                                            <p:txEl>
                                              <p:pRg st="3" end="3"/>
                                            </p:txEl>
                                          </p:spTgt>
                                        </p:tgtEl>
                                      </p:cBhvr>
                                    </p:animEffect>
                                    <p:anim calcmode="lin" valueType="num">
                                      <p:cBhvr>
                                        <p:cTn id="29"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3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28650" y="365127"/>
            <a:ext cx="7886700" cy="1067434"/>
          </a:xfrm>
        </p:spPr>
        <p:txBody>
          <a:bodyPr>
            <a:normAutofit/>
          </a:bodyPr>
          <a:lstStyle/>
          <a:p>
            <a:pPr eaLnBrk="1" hangingPunct="1">
              <a:defRPr/>
            </a:pPr>
            <a:r>
              <a:rPr lang="en-GB" sz="4000" b="1" dirty="0" smtClean="0"/>
              <a:t>Is there “anyone”?</a:t>
            </a:r>
            <a:endParaRPr lang="en-GB" sz="4800" b="1" dirty="0" smtClean="0">
              <a:solidFill>
                <a:srgbClr val="A96D2B"/>
              </a:solidFill>
              <a:effectLst>
                <a:outerShdw blurRad="38100" dist="38100" dir="2700000" algn="tl">
                  <a:srgbClr val="C0C0C0"/>
                </a:outerShdw>
              </a:effectLst>
            </a:endParaRPr>
          </a:p>
        </p:txBody>
      </p:sp>
      <p:sp>
        <p:nvSpPr>
          <p:cNvPr id="3" name="Content Placeholder 2"/>
          <p:cNvSpPr>
            <a:spLocks noGrp="1"/>
          </p:cNvSpPr>
          <p:nvPr>
            <p:ph idx="1"/>
          </p:nvPr>
        </p:nvSpPr>
        <p:spPr>
          <a:xfrm>
            <a:off x="286113" y="1432560"/>
            <a:ext cx="4451350" cy="4811486"/>
          </a:xfrm>
        </p:spPr>
        <p:txBody>
          <a:bodyPr>
            <a:normAutofit fontScale="92500" lnSpcReduction="10000"/>
          </a:bodyPr>
          <a:lstStyle/>
          <a:p>
            <a:pPr eaLnBrk="1" hangingPunct="1"/>
            <a:r>
              <a:rPr lang="en-GB" sz="2400" dirty="0" smtClean="0"/>
              <a:t>Not “somebody”!</a:t>
            </a:r>
            <a:r>
              <a:rPr lang="fi-FI" sz="2800" dirty="0" smtClean="0"/>
              <a:t/>
            </a:r>
            <a:br>
              <a:rPr lang="fi-FI" sz="2800" dirty="0" smtClean="0"/>
            </a:br>
            <a:endParaRPr lang="fi-FI" sz="2800" dirty="0" smtClean="0"/>
          </a:p>
          <a:p>
            <a:pPr eaLnBrk="1" hangingPunct="1"/>
            <a:r>
              <a:rPr lang="en-GB" sz="2400" dirty="0" smtClean="0"/>
              <a:t>NOT Somebody highly qualified</a:t>
            </a:r>
            <a:r>
              <a:rPr lang="fi-FI" sz="2800" dirty="0" smtClean="0"/>
              <a:t/>
            </a:r>
            <a:br>
              <a:rPr lang="fi-FI" sz="2800" dirty="0" smtClean="0"/>
            </a:br>
            <a:endParaRPr lang="fi-FI" sz="2800" dirty="0" smtClean="0"/>
          </a:p>
          <a:p>
            <a:pPr eaLnBrk="1" hangingPunct="1"/>
            <a:r>
              <a:rPr lang="en-GB" sz="2400" dirty="0" smtClean="0"/>
              <a:t>NOT Somebody who would be worthy for the GRACE of the King.</a:t>
            </a:r>
          </a:p>
          <a:p>
            <a:r>
              <a:rPr lang="en-GB" sz="2800" dirty="0"/>
              <a:t>Simply: Anyone! Whoever</a:t>
            </a:r>
            <a:r>
              <a:rPr lang="en-GB" sz="2800" dirty="0" smtClean="0"/>
              <a:t>!</a:t>
            </a:r>
          </a:p>
          <a:p>
            <a:r>
              <a:rPr lang="en-US" sz="2800" baseline="30000" dirty="0"/>
              <a:t>NIV </a:t>
            </a:r>
            <a:r>
              <a:rPr lang="en-US" sz="2800" b="1" dirty="0"/>
              <a:t>John 3:16 “</a:t>
            </a:r>
            <a:r>
              <a:rPr lang="en-US" sz="2800" dirty="0"/>
              <a:t>For God so </a:t>
            </a:r>
            <a:br>
              <a:rPr lang="en-US" sz="2800" dirty="0"/>
            </a:br>
            <a:r>
              <a:rPr lang="en-US" sz="2800" dirty="0"/>
              <a:t>loved the world that he gave </a:t>
            </a:r>
            <a:br>
              <a:rPr lang="en-US" sz="2800" dirty="0"/>
            </a:br>
            <a:r>
              <a:rPr lang="en-US" sz="2800" dirty="0"/>
              <a:t>his one and only Son, that whoever </a:t>
            </a:r>
            <a:br>
              <a:rPr lang="en-US" sz="2800" dirty="0"/>
            </a:br>
            <a:r>
              <a:rPr lang="en-US" sz="2800" dirty="0"/>
              <a:t>believes in him shall not perish but have eternal life.”</a:t>
            </a:r>
            <a:endParaRPr lang="en-GB" sz="2800" b="1" dirty="0" smtClean="0">
              <a:solidFill>
                <a:srgbClr val="A96D2B"/>
              </a:solidFill>
            </a:endParaRPr>
          </a:p>
        </p:txBody>
      </p:sp>
      <p:pic>
        <p:nvPicPr>
          <p:cNvPr id="15364" name="Picture 3" descr="lonel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7463" y="1978072"/>
            <a:ext cx="4224925" cy="3168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235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28650" y="87312"/>
            <a:ext cx="7886700" cy="1325563"/>
          </a:xfrm>
        </p:spPr>
        <p:txBody>
          <a:bodyPr>
            <a:normAutofit/>
          </a:bodyPr>
          <a:lstStyle/>
          <a:p>
            <a:pPr eaLnBrk="1" hangingPunct="1">
              <a:defRPr/>
            </a:pPr>
            <a:r>
              <a:rPr lang="en-GB" sz="4000" b="1" dirty="0" smtClean="0">
                <a:effectLst>
                  <a:outerShdw blurRad="38100" dist="38100" dir="2700000" algn="tl">
                    <a:srgbClr val="C0C0C0"/>
                  </a:outerShdw>
                </a:effectLst>
              </a:rPr>
              <a:t>Communicate GRACE</a:t>
            </a:r>
            <a:endParaRPr lang="en-GB" sz="4800" b="1" dirty="0" smtClean="0">
              <a:solidFill>
                <a:srgbClr val="A96D2B"/>
              </a:solidFill>
              <a:effectLst>
                <a:outerShdw blurRad="38100" dist="38100" dir="2700000" algn="tl">
                  <a:srgbClr val="C0C0C0"/>
                </a:outerShdw>
              </a:effectLst>
            </a:endParaRPr>
          </a:p>
        </p:txBody>
      </p:sp>
      <p:pic>
        <p:nvPicPr>
          <p:cNvPr id="10243" name="Content Placeholder 3" descr="El Liberal.bmp"/>
          <p:cNvPicPr>
            <a:picLocks noGrp="1" noChangeAspect="1"/>
          </p:cNvPicPr>
          <p:nvPr>
            <p:ph idx="1"/>
          </p:nvPr>
        </p:nvPicPr>
        <p:blipFill rotWithShape="1">
          <a:blip r:embed="rId2">
            <a:extLst>
              <a:ext uri="{28A0092B-C50C-407E-A947-70E740481C1C}">
                <a14:useLocalDpi xmlns:a14="http://schemas.microsoft.com/office/drawing/2010/main" val="0"/>
              </a:ext>
            </a:extLst>
          </a:blip>
          <a:srcRect l="614" r="547"/>
          <a:stretch/>
        </p:blipFill>
        <p:spPr>
          <a:xfrm>
            <a:off x="2971800" y="1201783"/>
            <a:ext cx="4329953" cy="554509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971799" y="5082134"/>
            <a:ext cx="4329953" cy="1664741"/>
          </a:xfrm>
          <a:prstGeom prst="rect">
            <a:avLst/>
          </a:prstGeom>
          <a:solidFill>
            <a:schemeClr val="tx1">
              <a:lumMod val="95000"/>
            </a:schemeClr>
          </a:solidFill>
        </p:spPr>
        <p:txBody>
          <a:bodyPr wrap="square">
            <a:spAutoFit/>
          </a:bodyPr>
          <a:lstStyle>
            <a:lvl1pPr eaLnBrk="0" hangingPunct="0">
              <a:defRPr sz="2400">
                <a:solidFill>
                  <a:schemeClr val="tx1"/>
                </a:solidFill>
                <a:latin typeface="Calibri" pitchFamily="34" charset="0"/>
                <a:ea typeface="ＭＳ Ｐゴシック" charset="-128"/>
              </a:defRPr>
            </a:lvl1pPr>
            <a:lvl2pPr marL="37931725" indent="-37474525" eaLnBrk="0" hangingPunct="0">
              <a:defRPr sz="2400">
                <a:solidFill>
                  <a:schemeClr val="tx1"/>
                </a:solidFill>
                <a:latin typeface="Calibri" pitchFamily="34" charset="0"/>
                <a:ea typeface="ＭＳ Ｐゴシック" charset="-128"/>
              </a:defRPr>
            </a:lvl2pPr>
            <a:lvl3pPr eaLnBrk="0" hangingPunct="0">
              <a:defRPr sz="2400">
                <a:solidFill>
                  <a:schemeClr val="tx1"/>
                </a:solidFill>
                <a:latin typeface="Calibri" pitchFamily="34" charset="0"/>
                <a:ea typeface="ＭＳ Ｐゴシック" charset="-128"/>
              </a:defRPr>
            </a:lvl3pPr>
            <a:lvl4pPr eaLnBrk="0" hangingPunct="0">
              <a:defRPr sz="2400">
                <a:solidFill>
                  <a:schemeClr val="tx1"/>
                </a:solidFill>
                <a:latin typeface="Calibri" pitchFamily="34" charset="0"/>
                <a:ea typeface="ＭＳ Ｐゴシック" charset="-128"/>
              </a:defRPr>
            </a:lvl4pPr>
            <a:lvl5pPr eaLnBrk="0" hangingPunct="0">
              <a:defRPr sz="2400">
                <a:solidFill>
                  <a:schemeClr val="tx1"/>
                </a:solidFill>
                <a:latin typeface="Calibri" pitchFamily="34" charset="0"/>
                <a:ea typeface="ＭＳ Ｐゴシック" charset="-128"/>
              </a:defRPr>
            </a:lvl5pPr>
            <a:lvl6pPr marL="457200" eaLnBrk="0" fontAlgn="base" hangingPunct="0">
              <a:spcBef>
                <a:spcPct val="0"/>
              </a:spcBef>
              <a:spcAft>
                <a:spcPct val="0"/>
              </a:spcAft>
              <a:defRPr sz="2400">
                <a:solidFill>
                  <a:schemeClr val="tx1"/>
                </a:solidFill>
                <a:latin typeface="Calibri" pitchFamily="34" charset="0"/>
                <a:ea typeface="ＭＳ Ｐゴシック" charset="-128"/>
              </a:defRPr>
            </a:lvl6pPr>
            <a:lvl7pPr marL="914400" eaLnBrk="0" fontAlgn="base" hangingPunct="0">
              <a:spcBef>
                <a:spcPct val="0"/>
              </a:spcBef>
              <a:spcAft>
                <a:spcPct val="0"/>
              </a:spcAft>
              <a:defRPr sz="2400">
                <a:solidFill>
                  <a:schemeClr val="tx1"/>
                </a:solidFill>
                <a:latin typeface="Calibri" pitchFamily="34" charset="0"/>
                <a:ea typeface="ＭＳ Ｐゴシック" charset="-128"/>
              </a:defRPr>
            </a:lvl7pPr>
            <a:lvl8pPr marL="1371600" eaLnBrk="0" fontAlgn="base" hangingPunct="0">
              <a:spcBef>
                <a:spcPct val="0"/>
              </a:spcBef>
              <a:spcAft>
                <a:spcPct val="0"/>
              </a:spcAft>
              <a:defRPr sz="2400">
                <a:solidFill>
                  <a:schemeClr val="tx1"/>
                </a:solidFill>
                <a:latin typeface="Calibri" pitchFamily="34" charset="0"/>
                <a:ea typeface="ＭＳ Ｐゴシック" charset="-128"/>
              </a:defRPr>
            </a:lvl8pPr>
            <a:lvl9pPr marL="1828800" eaLnBrk="0" fontAlgn="base" hangingPunct="0">
              <a:spcBef>
                <a:spcPct val="0"/>
              </a:spcBef>
              <a:spcAft>
                <a:spcPct val="0"/>
              </a:spcAft>
              <a:defRPr sz="2400">
                <a:solidFill>
                  <a:schemeClr val="tx1"/>
                </a:solidFill>
                <a:latin typeface="Calibri" pitchFamily="34" charset="0"/>
                <a:ea typeface="ＭＳ Ｐゴシック" charset="-128"/>
              </a:defRPr>
            </a:lvl9pPr>
          </a:lstStyle>
          <a:p>
            <a:pPr eaLnBrk="1" hangingPunct="1">
              <a:defRPr/>
            </a:pPr>
            <a:r>
              <a:rPr lang="en-GB" sz="2000" b="1" dirty="0" err="1" smtClean="0">
                <a:solidFill>
                  <a:schemeClr val="bg1"/>
                </a:solidFill>
                <a:latin typeface="Gill Sans MT" pitchFamily="34" charset="0"/>
              </a:rPr>
              <a:t>Paco</a:t>
            </a:r>
            <a:r>
              <a:rPr lang="en-GB" sz="2000" b="1" dirty="0" smtClean="0">
                <a:solidFill>
                  <a:schemeClr val="bg1"/>
                </a:solidFill>
                <a:latin typeface="Gill Sans MT" pitchFamily="34" charset="0"/>
              </a:rPr>
              <a:t>, Come home, please. Let us meet  in the front of Montana Hotel in Madrid next Tuesday at noon! Everything is forgiven.  Your Father</a:t>
            </a:r>
            <a:endParaRPr lang="en-GB" sz="2600" b="1" dirty="0" smtClean="0">
              <a:solidFill>
                <a:srgbClr val="A96D2B"/>
              </a:solidFill>
              <a:effectLst>
                <a:outerShdw blurRad="38100" dist="38100" dir="2700000" algn="tl">
                  <a:srgbClr val="FFFFFF"/>
                </a:outerShdw>
              </a:effectLst>
              <a:latin typeface="Gill Sans MT" pitchFamily="34" charset="0"/>
            </a:endParaRPr>
          </a:p>
        </p:txBody>
      </p:sp>
    </p:spTree>
    <p:extLst>
      <p:ext uri="{BB962C8B-B14F-4D97-AF65-F5344CB8AC3E}">
        <p14:creationId xmlns:p14="http://schemas.microsoft.com/office/powerpoint/2010/main" val="2140061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eaLnBrk="1" hangingPunct="1">
              <a:defRPr/>
            </a:pPr>
            <a:r>
              <a:rPr lang="en-GB" sz="4000" b="1" dirty="0" smtClean="0">
                <a:effectLst>
                  <a:outerShdw blurRad="38100" dist="38100" dir="2700000" algn="tl">
                    <a:srgbClr val="C0C0C0"/>
                  </a:outerShdw>
                </a:effectLst>
              </a:rPr>
              <a:t>They found a “nobody” </a:t>
            </a:r>
            <a:endParaRPr lang="en-GB" sz="5400" b="1" dirty="0" smtClean="0">
              <a:solidFill>
                <a:srgbClr val="A96D2B"/>
              </a:solidFill>
              <a:effectLst>
                <a:outerShdw blurRad="38100" dist="38100" dir="2700000" algn="tl">
                  <a:srgbClr val="C0C0C0"/>
                </a:outerShdw>
              </a:effectLst>
            </a:endParaRPr>
          </a:p>
        </p:txBody>
      </p:sp>
      <p:sp>
        <p:nvSpPr>
          <p:cNvPr id="15363" name="Content Placeholder 2"/>
          <p:cNvSpPr>
            <a:spLocks noGrp="1"/>
          </p:cNvSpPr>
          <p:nvPr>
            <p:ph idx="1"/>
          </p:nvPr>
        </p:nvSpPr>
        <p:spPr>
          <a:xfrm>
            <a:off x="363072" y="1637460"/>
            <a:ext cx="5257800" cy="4503083"/>
          </a:xfrm>
        </p:spPr>
        <p:txBody>
          <a:bodyPr>
            <a:normAutofit fontScale="92500"/>
          </a:bodyPr>
          <a:lstStyle/>
          <a:p>
            <a:pPr eaLnBrk="1" hangingPunct="1">
              <a:buFont typeface="Wingdings 2" pitchFamily="18" charset="2"/>
              <a:buNone/>
            </a:pPr>
            <a:r>
              <a:rPr lang="en-US" baseline="30000" dirty="0" smtClean="0"/>
              <a:t>	</a:t>
            </a:r>
            <a:r>
              <a:rPr lang="en-US" sz="2800" baseline="30000" dirty="0" smtClean="0"/>
              <a:t>NIV </a:t>
            </a:r>
            <a:r>
              <a:rPr lang="en-US" sz="2800" b="1" dirty="0" smtClean="0"/>
              <a:t>2 Samuel 9:2 </a:t>
            </a:r>
            <a:r>
              <a:rPr lang="en-US" sz="2800" dirty="0" smtClean="0"/>
              <a:t>“Now there was a servant of Saul's household named </a:t>
            </a:r>
            <a:r>
              <a:rPr lang="en-US" sz="2800" dirty="0" err="1" smtClean="0"/>
              <a:t>Ziba</a:t>
            </a:r>
            <a:r>
              <a:rPr lang="en-US" sz="2800" dirty="0" smtClean="0"/>
              <a:t>. They called him to appear before David, and the king said to him, ‘Are you </a:t>
            </a:r>
            <a:r>
              <a:rPr lang="en-US" sz="2800" dirty="0" err="1" smtClean="0"/>
              <a:t>Ziba</a:t>
            </a:r>
            <a:r>
              <a:rPr lang="en-US" sz="2800" dirty="0" smtClean="0"/>
              <a:t>?’ ‘Your servant,’ he replied.”</a:t>
            </a:r>
          </a:p>
          <a:p>
            <a:pPr>
              <a:buNone/>
            </a:pPr>
            <a:r>
              <a:rPr lang="en-US" sz="2800" baseline="30000" dirty="0"/>
              <a:t>NIV </a:t>
            </a:r>
            <a:r>
              <a:rPr lang="en-US" sz="2800" b="1" dirty="0"/>
              <a:t>2 Samuel 9:3 </a:t>
            </a:r>
            <a:r>
              <a:rPr lang="en-US" sz="2800" dirty="0"/>
              <a:t>“The king asked, ‘Is there no one still left of the house of Saul to whom I can show God's kindness?’ </a:t>
            </a:r>
            <a:r>
              <a:rPr lang="en-US" sz="2800" dirty="0" err="1"/>
              <a:t>Ziba</a:t>
            </a:r>
            <a:r>
              <a:rPr lang="en-US" sz="2800" dirty="0"/>
              <a:t> answered the king, ‘There is still a son of Jonathan; he is crippled in both feet.’”</a:t>
            </a:r>
            <a:endParaRPr lang="fi-FI" sz="2800" b="1" dirty="0" smtClean="0">
              <a:solidFill>
                <a:srgbClr val="A96D2B"/>
              </a:solidFill>
            </a:endParaRPr>
          </a:p>
        </p:txBody>
      </p:sp>
      <p:pic>
        <p:nvPicPr>
          <p:cNvPr id="17412" name="Picture 1"/>
          <p:cNvPicPr>
            <a:picLocks noChangeAspect="1"/>
          </p:cNvPicPr>
          <p:nvPr/>
        </p:nvPicPr>
        <p:blipFill>
          <a:blip r:embed="rId2">
            <a:extLst>
              <a:ext uri="{28A0092B-C50C-407E-A947-70E740481C1C}">
                <a14:useLocalDpi xmlns:a14="http://schemas.microsoft.com/office/drawing/2010/main" val="0"/>
              </a:ext>
            </a:extLst>
          </a:blip>
          <a:srcRect l="8765" r="13426"/>
          <a:stretch>
            <a:fillRect/>
          </a:stretch>
        </p:blipFill>
        <p:spPr bwMode="auto">
          <a:xfrm>
            <a:off x="5949390" y="1637460"/>
            <a:ext cx="2565960" cy="4503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666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anim calcmode="lin" valueType="num">
                                      <p:cBhvr>
                                        <p:cTn id="8"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3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3">
                                            <p:txEl>
                                              <p:pRg st="1" end="1"/>
                                            </p:txEl>
                                          </p:spTgt>
                                        </p:tgtEl>
                                        <p:attrNameLst>
                                          <p:attrName>style.visibility</p:attrName>
                                        </p:attrNameLst>
                                      </p:cBhvr>
                                      <p:to>
                                        <p:strVal val="visible"/>
                                      </p:to>
                                    </p:set>
                                    <p:animEffect transition="in" filter="fade">
                                      <p:cBhvr>
                                        <p:cTn id="14" dur="500"/>
                                        <p:tgtEl>
                                          <p:spTgt spid="15363">
                                            <p:txEl>
                                              <p:pRg st="1" end="1"/>
                                            </p:txEl>
                                          </p:spTgt>
                                        </p:tgtEl>
                                      </p:cBhvr>
                                    </p:animEffect>
                                    <p:anim calcmode="lin" valueType="num">
                                      <p:cBhvr>
                                        <p:cTn id="15"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36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pPr eaLnBrk="1" hangingPunct="1">
              <a:defRPr/>
            </a:pPr>
            <a:r>
              <a:rPr lang="en-GB" sz="4000" b="1" dirty="0" smtClean="0"/>
              <a:t>Background Info</a:t>
            </a:r>
            <a:endParaRPr lang="en-GB" sz="3200" b="1" dirty="0" smtClean="0">
              <a:solidFill>
                <a:srgbClr val="A96D2B"/>
              </a:solidFill>
              <a:effectLst>
                <a:outerShdw blurRad="38100" dist="38100" dir="2700000" algn="tl">
                  <a:srgbClr val="C0C0C0"/>
                </a:outerShdw>
              </a:effectLst>
            </a:endParaRPr>
          </a:p>
        </p:txBody>
      </p:sp>
      <p:sp>
        <p:nvSpPr>
          <p:cNvPr id="33795" name="Content Placeholder 2"/>
          <p:cNvSpPr>
            <a:spLocks noGrp="1"/>
          </p:cNvSpPr>
          <p:nvPr>
            <p:ph idx="1"/>
          </p:nvPr>
        </p:nvSpPr>
        <p:spPr>
          <a:xfrm>
            <a:off x="192496" y="1933303"/>
            <a:ext cx="6169116" cy="4376058"/>
          </a:xfrm>
        </p:spPr>
        <p:txBody>
          <a:bodyPr>
            <a:normAutofit/>
          </a:bodyPr>
          <a:lstStyle/>
          <a:p>
            <a:pPr eaLnBrk="1" hangingPunct="1">
              <a:buFont typeface="Wingdings 2" pitchFamily="18" charset="2"/>
              <a:buNone/>
            </a:pPr>
            <a:r>
              <a:rPr lang="en-US" sz="2800" dirty="0" smtClean="0"/>
              <a:t>	</a:t>
            </a:r>
            <a:r>
              <a:rPr lang="en-US" sz="2800" baseline="30000" dirty="0" smtClean="0"/>
              <a:t>NIV</a:t>
            </a:r>
            <a:r>
              <a:rPr lang="en-US" sz="2800" dirty="0" smtClean="0"/>
              <a:t> </a:t>
            </a:r>
            <a:r>
              <a:rPr lang="en-US" sz="2800" b="1" dirty="0" smtClean="0"/>
              <a:t>2 Samuel 4:4</a:t>
            </a:r>
            <a:r>
              <a:rPr lang="en-US" sz="2800" dirty="0" smtClean="0"/>
              <a:t>  “Jonathan son of Saul had a son who was lame in both feet. He was five years old when the news about Saul and Jonathan came from </a:t>
            </a:r>
            <a:r>
              <a:rPr lang="en-US" sz="2800" dirty="0" err="1" smtClean="0"/>
              <a:t>Jezreel</a:t>
            </a:r>
            <a:r>
              <a:rPr lang="en-US" sz="2800" dirty="0" smtClean="0"/>
              <a:t>. His nurse picked him up and fled, but as she hurried to leave, he fell and became crippled. His name was </a:t>
            </a:r>
            <a:r>
              <a:rPr lang="en-US" sz="2800" dirty="0" err="1" smtClean="0"/>
              <a:t>Mephibosheth</a:t>
            </a:r>
            <a:r>
              <a:rPr lang="en-US" sz="2800" dirty="0" smtClean="0"/>
              <a:t>.” </a:t>
            </a:r>
            <a:endParaRPr lang="fi-FI" sz="3600" b="1" dirty="0" smtClean="0">
              <a:solidFill>
                <a:srgbClr val="A96D2B"/>
              </a:solidFill>
            </a:endParaRPr>
          </a:p>
        </p:txBody>
      </p:sp>
      <p:pic>
        <p:nvPicPr>
          <p:cNvPr id="19460" name="Picture 3"/>
          <p:cNvPicPr>
            <a:picLocks noChangeAspect="1"/>
          </p:cNvPicPr>
          <p:nvPr/>
        </p:nvPicPr>
        <p:blipFill>
          <a:blip r:embed="rId2">
            <a:extLst>
              <a:ext uri="{28A0092B-C50C-407E-A947-70E740481C1C}">
                <a14:useLocalDpi xmlns:a14="http://schemas.microsoft.com/office/drawing/2010/main" val="0"/>
              </a:ext>
            </a:extLst>
          </a:blip>
          <a:srcRect l="8765" r="13426"/>
          <a:stretch>
            <a:fillRect/>
          </a:stretch>
        </p:blipFill>
        <p:spPr bwMode="auto">
          <a:xfrm>
            <a:off x="6361612" y="1690689"/>
            <a:ext cx="2495005" cy="4376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79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anim calcmode="lin" valueType="num">
                                      <p:cBhvr>
                                        <p:cTn id="8"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379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23851" y="365126"/>
            <a:ext cx="8558212" cy="1325563"/>
          </a:xfrm>
        </p:spPr>
        <p:txBody>
          <a:bodyPr>
            <a:normAutofit/>
          </a:bodyPr>
          <a:lstStyle/>
          <a:p>
            <a:pPr eaLnBrk="1" hangingPunct="1">
              <a:defRPr/>
            </a:pPr>
            <a:r>
              <a:rPr lang="en-GB" sz="4000" b="1" dirty="0" smtClean="0"/>
              <a:t>GRACE is always asking the right question</a:t>
            </a:r>
            <a:endParaRPr lang="en-GB" sz="4800" b="1" dirty="0" smtClean="0">
              <a:solidFill>
                <a:srgbClr val="A96D2B"/>
              </a:solidFill>
              <a:effectLst>
                <a:outerShdw blurRad="38100" dist="38100" dir="2700000" algn="tl">
                  <a:srgbClr val="C0C0C0"/>
                </a:outerShdw>
              </a:effectLst>
            </a:endParaRPr>
          </a:p>
        </p:txBody>
      </p:sp>
      <p:sp>
        <p:nvSpPr>
          <p:cNvPr id="17411" name="Content Placeholder 2"/>
          <p:cNvSpPr>
            <a:spLocks noGrp="1"/>
          </p:cNvSpPr>
          <p:nvPr>
            <p:ph idx="1"/>
          </p:nvPr>
        </p:nvSpPr>
        <p:spPr>
          <a:xfrm>
            <a:off x="323850" y="1985553"/>
            <a:ext cx="5959384" cy="4101737"/>
          </a:xfrm>
        </p:spPr>
        <p:txBody>
          <a:bodyPr>
            <a:normAutofit/>
          </a:bodyPr>
          <a:lstStyle/>
          <a:p>
            <a:pPr eaLnBrk="1" hangingPunct="1"/>
            <a:r>
              <a:rPr lang="en-GB" sz="2400" dirty="0" smtClean="0"/>
              <a:t>NOT “How badly is he crippled?”  BUT</a:t>
            </a:r>
            <a:r>
              <a:rPr lang="fi-FI" sz="2800" dirty="0" smtClean="0"/>
              <a:t/>
            </a:r>
            <a:br>
              <a:rPr lang="fi-FI" sz="2800" dirty="0" smtClean="0"/>
            </a:br>
            <a:endParaRPr lang="fi-FI" sz="2800" dirty="0" smtClean="0"/>
          </a:p>
          <a:p>
            <a:pPr eaLnBrk="1" hangingPunct="1"/>
            <a:r>
              <a:rPr lang="en-GB" sz="2400" dirty="0" smtClean="0"/>
              <a:t>“Where is he?”</a:t>
            </a:r>
            <a:r>
              <a:rPr lang="fi-FI" sz="2800" dirty="0" smtClean="0"/>
              <a:t/>
            </a:r>
            <a:br>
              <a:rPr lang="fi-FI" sz="2800" dirty="0" smtClean="0"/>
            </a:br>
            <a:endParaRPr lang="fi-FI" sz="2800" dirty="0" smtClean="0"/>
          </a:p>
          <a:p>
            <a:pPr eaLnBrk="1" hangingPunct="1"/>
            <a:r>
              <a:rPr lang="en-GB" sz="2400" dirty="0" smtClean="0"/>
              <a:t>“He is in Lo Debar”</a:t>
            </a:r>
            <a:r>
              <a:rPr lang="fi-FI" sz="2800" dirty="0" smtClean="0"/>
              <a:t/>
            </a:r>
            <a:br>
              <a:rPr lang="fi-FI" sz="2800" dirty="0" smtClean="0"/>
            </a:br>
            <a:endParaRPr lang="fi-FI" sz="2800" dirty="0" smtClean="0"/>
          </a:p>
          <a:p>
            <a:pPr eaLnBrk="1" hangingPunct="1"/>
            <a:r>
              <a:rPr lang="en-GB" sz="2400" dirty="0" smtClean="0"/>
              <a:t>Lo = No. Debar = pasture</a:t>
            </a:r>
            <a:r>
              <a:rPr lang="fi-FI" sz="2800" dirty="0" smtClean="0"/>
              <a:t/>
            </a:r>
            <a:br>
              <a:rPr lang="fi-FI" sz="2800" dirty="0" smtClean="0"/>
            </a:br>
            <a:endParaRPr lang="fi-FI" sz="2800" dirty="0" smtClean="0"/>
          </a:p>
          <a:p>
            <a:pPr eaLnBrk="1" hangingPunct="1"/>
            <a:r>
              <a:rPr lang="en-GB" sz="2400" dirty="0" smtClean="0"/>
              <a:t>Lo Debar = Barren place, with no pasture.</a:t>
            </a:r>
            <a:endParaRPr lang="en-GB" sz="2800" b="1" dirty="0" smtClean="0">
              <a:solidFill>
                <a:srgbClr val="A96D2B"/>
              </a:solidFill>
            </a:endParaRPr>
          </a:p>
        </p:txBody>
      </p:sp>
      <p:pic>
        <p:nvPicPr>
          <p:cNvPr id="20484" name="Picture 1"/>
          <p:cNvPicPr>
            <a:picLocks noChangeAspect="1"/>
          </p:cNvPicPr>
          <p:nvPr/>
        </p:nvPicPr>
        <p:blipFill>
          <a:blip r:embed="rId2">
            <a:extLst>
              <a:ext uri="{28A0092B-C50C-407E-A947-70E740481C1C}">
                <a14:useLocalDpi xmlns:a14="http://schemas.microsoft.com/office/drawing/2010/main" val="0"/>
              </a:ext>
            </a:extLst>
          </a:blip>
          <a:srcRect l="17732" r="16689"/>
          <a:stretch>
            <a:fillRect/>
          </a:stretch>
        </p:blipFill>
        <p:spPr bwMode="auto">
          <a:xfrm>
            <a:off x="6107860" y="1985554"/>
            <a:ext cx="2774203" cy="3735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7085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411">
                                            <p:txEl>
                                              <p:pRg st="1" end="1"/>
                                            </p:txEl>
                                          </p:spTgt>
                                        </p:tgtEl>
                                        <p:attrNameLst>
                                          <p:attrName>style.visibility</p:attrName>
                                        </p:attrNameLst>
                                      </p:cBhvr>
                                      <p:to>
                                        <p:strVal val="visible"/>
                                      </p:to>
                                    </p:set>
                                    <p:animEffect transition="in" filter="fade">
                                      <p:cBhvr>
                                        <p:cTn id="14" dur="500"/>
                                        <p:tgtEl>
                                          <p:spTgt spid="17411">
                                            <p:txEl>
                                              <p:pRg st="1" end="1"/>
                                            </p:txEl>
                                          </p:spTgt>
                                        </p:tgtEl>
                                      </p:cBhvr>
                                    </p:animEffect>
                                    <p:anim calcmode="lin" valueType="num">
                                      <p:cBhvr>
                                        <p:cTn id="15"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74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411">
                                            <p:txEl>
                                              <p:pRg st="2" end="2"/>
                                            </p:txEl>
                                          </p:spTgt>
                                        </p:tgtEl>
                                        <p:attrNameLst>
                                          <p:attrName>style.visibility</p:attrName>
                                        </p:attrNameLst>
                                      </p:cBhvr>
                                      <p:to>
                                        <p:strVal val="visible"/>
                                      </p:to>
                                    </p:set>
                                    <p:animEffect transition="in" filter="fade">
                                      <p:cBhvr>
                                        <p:cTn id="21" dur="500"/>
                                        <p:tgtEl>
                                          <p:spTgt spid="17411">
                                            <p:txEl>
                                              <p:pRg st="2" end="2"/>
                                            </p:txEl>
                                          </p:spTgt>
                                        </p:tgtEl>
                                      </p:cBhvr>
                                    </p:animEffect>
                                    <p:anim calcmode="lin" valueType="num">
                                      <p:cBhvr>
                                        <p:cTn id="22"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74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411">
                                            <p:txEl>
                                              <p:pRg st="3" end="3"/>
                                            </p:txEl>
                                          </p:spTgt>
                                        </p:tgtEl>
                                        <p:attrNameLst>
                                          <p:attrName>style.visibility</p:attrName>
                                        </p:attrNameLst>
                                      </p:cBhvr>
                                      <p:to>
                                        <p:strVal val="visible"/>
                                      </p:to>
                                    </p:set>
                                    <p:animEffect transition="in" filter="fade">
                                      <p:cBhvr>
                                        <p:cTn id="28" dur="500"/>
                                        <p:tgtEl>
                                          <p:spTgt spid="17411">
                                            <p:txEl>
                                              <p:pRg st="3" end="3"/>
                                            </p:txEl>
                                          </p:spTgt>
                                        </p:tgtEl>
                                      </p:cBhvr>
                                    </p:animEffect>
                                    <p:anim calcmode="lin" valueType="num">
                                      <p:cBhvr>
                                        <p:cTn id="29"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74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411">
                                            <p:txEl>
                                              <p:pRg st="4" end="4"/>
                                            </p:txEl>
                                          </p:spTgt>
                                        </p:tgtEl>
                                        <p:attrNameLst>
                                          <p:attrName>style.visibility</p:attrName>
                                        </p:attrNameLst>
                                      </p:cBhvr>
                                      <p:to>
                                        <p:strVal val="visible"/>
                                      </p:to>
                                    </p:set>
                                    <p:animEffect transition="in" filter="fade">
                                      <p:cBhvr>
                                        <p:cTn id="35" dur="500"/>
                                        <p:tgtEl>
                                          <p:spTgt spid="17411">
                                            <p:txEl>
                                              <p:pRg st="4" end="4"/>
                                            </p:txEl>
                                          </p:spTgt>
                                        </p:tgtEl>
                                      </p:cBhvr>
                                    </p:animEffect>
                                    <p:anim calcmode="lin" valueType="num">
                                      <p:cBhvr>
                                        <p:cTn id="36"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74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eaLnBrk="1" hangingPunct="1">
              <a:defRPr/>
            </a:pPr>
            <a:r>
              <a:rPr lang="en-GB" sz="4000" b="1" dirty="0" smtClean="0">
                <a:effectLst>
                  <a:outerShdw blurRad="38100" dist="38100" dir="2700000" algn="tl">
                    <a:srgbClr val="C0C0C0"/>
                  </a:outerShdw>
                </a:effectLst>
              </a:rPr>
              <a:t>Barren place:</a:t>
            </a:r>
            <a:endParaRPr lang="en-GB" sz="4400" b="1" dirty="0" smtClean="0">
              <a:solidFill>
                <a:srgbClr val="A96D2B"/>
              </a:solidFill>
              <a:effectLst>
                <a:outerShdw blurRad="38100" dist="38100" dir="2700000" algn="tl">
                  <a:srgbClr val="C0C0C0"/>
                </a:outerShdw>
              </a:effectLst>
              <a:latin typeface="Arial" pitchFamily="34" charset="0"/>
              <a:cs typeface="Arial" pitchFamily="34" charset="0"/>
            </a:endParaRPr>
          </a:p>
        </p:txBody>
      </p:sp>
      <p:pic>
        <p:nvPicPr>
          <p:cNvPr id="21507" name="Content Placeholder 3" descr="barren plac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628775"/>
            <a:ext cx="7583487" cy="4852988"/>
          </a:xfrm>
        </p:spPr>
      </p:pic>
    </p:spTree>
    <p:extLst>
      <p:ext uri="{BB962C8B-B14F-4D97-AF65-F5344CB8AC3E}">
        <p14:creationId xmlns:p14="http://schemas.microsoft.com/office/powerpoint/2010/main" val="2365355751"/>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defRPr/>
            </a:pPr>
            <a:r>
              <a:rPr lang="en-GB" sz="4000" b="1" dirty="0" smtClean="0"/>
              <a:t>This “nobody” was loved...</a:t>
            </a:r>
            <a:endParaRPr lang="en-GB" sz="4400" b="1" dirty="0" smtClean="0">
              <a:solidFill>
                <a:srgbClr val="A96D2B"/>
              </a:solidFill>
              <a:effectLst>
                <a:outerShdw blurRad="38100" dist="38100" dir="2700000" algn="tl">
                  <a:srgbClr val="C0C0C0"/>
                </a:outerShdw>
              </a:effectLst>
            </a:endParaRPr>
          </a:p>
        </p:txBody>
      </p:sp>
      <p:sp>
        <p:nvSpPr>
          <p:cNvPr id="19459" name="Content Placeholder 2"/>
          <p:cNvSpPr>
            <a:spLocks noGrp="1"/>
          </p:cNvSpPr>
          <p:nvPr>
            <p:ph idx="1"/>
          </p:nvPr>
        </p:nvSpPr>
        <p:spPr>
          <a:xfrm>
            <a:off x="485775" y="1690689"/>
            <a:ext cx="3878036" cy="4351338"/>
          </a:xfrm>
        </p:spPr>
        <p:txBody>
          <a:bodyPr/>
          <a:lstStyle/>
          <a:p>
            <a:pPr eaLnBrk="1" hangingPunct="1"/>
            <a:r>
              <a:rPr lang="en-GB" sz="2800" dirty="0" smtClean="0"/>
              <a:t>By a wife</a:t>
            </a:r>
            <a:r>
              <a:rPr lang="fi-FI" sz="3200" dirty="0" smtClean="0"/>
              <a:t/>
            </a:r>
            <a:br>
              <a:rPr lang="fi-FI" sz="3200" dirty="0" smtClean="0"/>
            </a:br>
            <a:endParaRPr lang="fi-FI" sz="3200" dirty="0" smtClean="0"/>
          </a:p>
          <a:p>
            <a:pPr eaLnBrk="1" hangingPunct="1"/>
            <a:r>
              <a:rPr lang="en-GB" sz="2800" dirty="0" smtClean="0"/>
              <a:t>By a son</a:t>
            </a:r>
            <a:r>
              <a:rPr lang="fi-FI" sz="3200" dirty="0" smtClean="0"/>
              <a:t/>
            </a:r>
            <a:br>
              <a:rPr lang="fi-FI" sz="3200" dirty="0" smtClean="0"/>
            </a:br>
            <a:endParaRPr lang="fi-FI" sz="3200" dirty="0" smtClean="0"/>
          </a:p>
          <a:p>
            <a:pPr eaLnBrk="1" hangingPunct="1"/>
            <a:r>
              <a:rPr lang="en-GB" sz="2800" dirty="0" smtClean="0"/>
              <a:t>He was taken to </a:t>
            </a:r>
            <a:br>
              <a:rPr lang="en-GB" sz="2800" dirty="0" smtClean="0"/>
            </a:br>
            <a:r>
              <a:rPr lang="en-GB" sz="2800" dirty="0" smtClean="0"/>
              <a:t>the king by soldiers</a:t>
            </a:r>
            <a:r>
              <a:rPr lang="fi-FI" sz="3200" dirty="0" smtClean="0"/>
              <a:t/>
            </a:r>
            <a:br>
              <a:rPr lang="fi-FI" sz="3200" dirty="0" smtClean="0"/>
            </a:br>
            <a:endParaRPr lang="fi-FI" sz="3200" dirty="0" smtClean="0"/>
          </a:p>
          <a:p>
            <a:pPr eaLnBrk="1" hangingPunct="1"/>
            <a:r>
              <a:rPr lang="en-GB" sz="2800" dirty="0" smtClean="0"/>
              <a:t>Farewell to his family…</a:t>
            </a:r>
            <a:endParaRPr lang="en-GB" sz="3200" dirty="0" smtClean="0"/>
          </a:p>
          <a:p>
            <a:pPr eaLnBrk="1" hangingPunct="1"/>
            <a:endParaRPr lang="en-GB" sz="2800" dirty="0" smtClean="0"/>
          </a:p>
        </p:txBody>
      </p:sp>
      <p:pic>
        <p:nvPicPr>
          <p:cNvPr id="23556" name="Picture 3" descr="gSMr16581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3811" y="1795192"/>
            <a:ext cx="4520286" cy="345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739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anim calcmode="lin" valueType="num">
                                      <p:cBhvr>
                                        <p:cTn id="8"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459">
                                            <p:txEl>
                                              <p:pRg st="1" end="1"/>
                                            </p:txEl>
                                          </p:spTgt>
                                        </p:tgtEl>
                                        <p:attrNameLst>
                                          <p:attrName>style.visibility</p:attrName>
                                        </p:attrNameLst>
                                      </p:cBhvr>
                                      <p:to>
                                        <p:strVal val="visible"/>
                                      </p:to>
                                    </p:set>
                                    <p:animEffect transition="in" filter="fade">
                                      <p:cBhvr>
                                        <p:cTn id="14" dur="500"/>
                                        <p:tgtEl>
                                          <p:spTgt spid="19459">
                                            <p:txEl>
                                              <p:pRg st="1" end="1"/>
                                            </p:txEl>
                                          </p:spTgt>
                                        </p:tgtEl>
                                      </p:cBhvr>
                                    </p:animEffect>
                                    <p:anim calcmode="lin" valueType="num">
                                      <p:cBhvr>
                                        <p:cTn id="15"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fade">
                                      <p:cBhvr>
                                        <p:cTn id="21" dur="500"/>
                                        <p:tgtEl>
                                          <p:spTgt spid="19459">
                                            <p:txEl>
                                              <p:pRg st="2" end="2"/>
                                            </p:txEl>
                                          </p:spTgt>
                                        </p:tgtEl>
                                      </p:cBhvr>
                                    </p:animEffect>
                                    <p:anim calcmode="lin" valueType="num">
                                      <p:cBhvr>
                                        <p:cTn id="22"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500"/>
                                        <p:tgtEl>
                                          <p:spTgt spid="19459">
                                            <p:txEl>
                                              <p:pRg st="3" end="3"/>
                                            </p:txEl>
                                          </p:spTgt>
                                        </p:tgtEl>
                                      </p:cBhvr>
                                    </p:animEffect>
                                    <p:anim calcmode="lin" valueType="num">
                                      <p:cBhvr>
                                        <p:cTn id="29"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descr="David and Mephibosheth.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5875"/>
            <a:ext cx="5600700" cy="6873875"/>
          </a:xfrm>
        </p:spPr>
      </p:pic>
    </p:spTree>
    <p:extLst>
      <p:ext uri="{BB962C8B-B14F-4D97-AF65-F5344CB8AC3E}">
        <p14:creationId xmlns:p14="http://schemas.microsoft.com/office/powerpoint/2010/main" val="353671616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2010-2015\Poland_2010_PM\Lite church.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5457" y="102972"/>
            <a:ext cx="8070999" cy="663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7447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pPr eaLnBrk="1" hangingPunct="1">
              <a:defRPr/>
            </a:pPr>
            <a:r>
              <a:rPr lang="en-GB" sz="4000" b="1" dirty="0" smtClean="0"/>
              <a:t>Meeting with the King</a:t>
            </a:r>
            <a:endParaRPr lang="en-GB" sz="5400" b="1" dirty="0" smtClean="0">
              <a:solidFill>
                <a:srgbClr val="A96D2B"/>
              </a:solidFill>
              <a:effectLst>
                <a:outerShdw blurRad="38100" dist="38100" dir="2700000" algn="tl">
                  <a:srgbClr val="C0C0C0"/>
                </a:outerShdw>
              </a:effectLst>
            </a:endParaRPr>
          </a:p>
        </p:txBody>
      </p:sp>
      <p:sp>
        <p:nvSpPr>
          <p:cNvPr id="39939" name="Content Placeholder 2"/>
          <p:cNvSpPr>
            <a:spLocks noGrp="1"/>
          </p:cNvSpPr>
          <p:nvPr>
            <p:ph idx="1"/>
          </p:nvPr>
        </p:nvSpPr>
        <p:spPr>
          <a:xfrm>
            <a:off x="470264" y="1946365"/>
            <a:ext cx="4781006" cy="4352835"/>
          </a:xfrm>
        </p:spPr>
        <p:txBody>
          <a:bodyPr/>
          <a:lstStyle/>
          <a:p>
            <a:pPr eaLnBrk="1" hangingPunct="1">
              <a:buFont typeface="Wingdings 2" pitchFamily="18" charset="2"/>
              <a:buNone/>
            </a:pPr>
            <a:r>
              <a:rPr lang="en-US" dirty="0" smtClean="0"/>
              <a:t>	</a:t>
            </a:r>
            <a:r>
              <a:rPr lang="en-US" sz="2800" baseline="30000" dirty="0" smtClean="0"/>
              <a:t>NIV</a:t>
            </a:r>
            <a:r>
              <a:rPr lang="en-US" sz="2800" dirty="0" smtClean="0"/>
              <a:t> </a:t>
            </a:r>
            <a:r>
              <a:rPr lang="en-US" sz="2800" b="1" dirty="0" smtClean="0"/>
              <a:t>2 Samuel 9:6</a:t>
            </a:r>
            <a:r>
              <a:rPr lang="en-US" sz="2800" dirty="0" smtClean="0"/>
              <a:t> “When </a:t>
            </a:r>
            <a:r>
              <a:rPr lang="en-US" sz="2800" dirty="0" err="1" smtClean="0"/>
              <a:t>Mephibosheth</a:t>
            </a:r>
            <a:r>
              <a:rPr lang="en-US" sz="2800" dirty="0" smtClean="0"/>
              <a:t> son of Jonathan, the son of Saul, came to David, he bowed down to pay him honor. David said, ‘</a:t>
            </a:r>
            <a:r>
              <a:rPr lang="en-US" sz="2800" dirty="0" err="1" smtClean="0"/>
              <a:t>Mephibosheth</a:t>
            </a:r>
            <a:r>
              <a:rPr lang="en-US" sz="2800" dirty="0" smtClean="0"/>
              <a:t>!’ ‘Your servant,’ he replied.”</a:t>
            </a:r>
            <a:endParaRPr lang="fi-FI" sz="2400" b="1" dirty="0" smtClean="0">
              <a:solidFill>
                <a:srgbClr val="A96D2B"/>
              </a:solidFill>
            </a:endParaRPr>
          </a:p>
        </p:txBody>
      </p:sp>
      <p:pic>
        <p:nvPicPr>
          <p:cNvPr id="25604" name="Picture 3"/>
          <p:cNvPicPr>
            <a:picLocks noChangeAspect="1"/>
          </p:cNvPicPr>
          <p:nvPr/>
        </p:nvPicPr>
        <p:blipFill rotWithShape="1">
          <a:blip r:embed="rId2">
            <a:extLst>
              <a:ext uri="{28A0092B-C50C-407E-A947-70E740481C1C}">
                <a14:useLocalDpi xmlns:a14="http://schemas.microsoft.com/office/drawing/2010/main" val="0"/>
              </a:ext>
            </a:extLst>
          </a:blip>
          <a:srcRect l="-552" r="145"/>
          <a:stretch/>
        </p:blipFill>
        <p:spPr bwMode="auto">
          <a:xfrm>
            <a:off x="5709284" y="1690689"/>
            <a:ext cx="3017520" cy="410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7675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anim calcmode="lin" valueType="num">
                                      <p:cBhvr>
                                        <p:cTn id="8"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99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28650" y="365126"/>
            <a:ext cx="7886700" cy="1045663"/>
          </a:xfrm>
        </p:spPr>
        <p:txBody>
          <a:bodyPr rtlCol="0">
            <a:normAutofit/>
          </a:bodyPr>
          <a:lstStyle/>
          <a:p>
            <a:pPr eaLnBrk="1" fontAlgn="auto" hangingPunct="1">
              <a:spcAft>
                <a:spcPts val="0"/>
              </a:spcAft>
              <a:defRPr/>
            </a:pPr>
            <a:r>
              <a:rPr lang="en-GB" sz="4000" b="1" dirty="0" smtClean="0">
                <a:effectLst>
                  <a:outerShdw blurRad="38100" dist="38100" dir="2700000" algn="tl">
                    <a:srgbClr val="C0C0C0"/>
                  </a:outerShdw>
                </a:effectLst>
                <a:cs typeface="+mj-cs"/>
              </a:rPr>
              <a:t>Thomas Jefferson</a:t>
            </a:r>
          </a:p>
        </p:txBody>
      </p:sp>
      <p:pic>
        <p:nvPicPr>
          <p:cNvPr id="26627" name="Content Placeholder 4" descr="Peale,Rembrandt_ThomasJefferson.jpg"/>
          <p:cNvPicPr>
            <a:picLocks noGrp="1" noChangeAspect="1"/>
          </p:cNvPicPr>
          <p:nvPr>
            <p:ph idx="1"/>
          </p:nvPr>
        </p:nvPicPr>
        <p:blipFill>
          <a:blip r:embed="rId2">
            <a:extLst>
              <a:ext uri="{28A0092B-C50C-407E-A947-70E740481C1C}">
                <a14:useLocalDpi xmlns:a14="http://schemas.microsoft.com/office/drawing/2010/main" val="0"/>
              </a:ext>
            </a:extLst>
          </a:blip>
          <a:srcRect l="-39143" r="-39143"/>
          <a:stretch>
            <a:fillRect/>
          </a:stretch>
        </p:blipFill>
        <p:spPr>
          <a:xfrm>
            <a:off x="457200" y="1268760"/>
            <a:ext cx="8229600" cy="5328592"/>
          </a:xfrm>
        </p:spPr>
      </p:pic>
    </p:spTree>
    <p:extLst>
      <p:ext uri="{BB962C8B-B14F-4D97-AF65-F5344CB8AC3E}">
        <p14:creationId xmlns:p14="http://schemas.microsoft.com/office/powerpoint/2010/main" val="21881159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762000"/>
            <a:ext cx="8229600" cy="1143000"/>
          </a:xfrm>
        </p:spPr>
        <p:txBody>
          <a:bodyPr>
            <a:normAutofit/>
          </a:bodyPr>
          <a:lstStyle/>
          <a:p>
            <a:pPr eaLnBrk="1" hangingPunct="1">
              <a:defRPr/>
            </a:pPr>
            <a:r>
              <a:rPr lang="en-GB" sz="4000" b="1" dirty="0" smtClean="0"/>
              <a:t>Grace released...</a:t>
            </a:r>
            <a:endParaRPr lang="en-GB" sz="4000" b="1" dirty="0" smtClean="0">
              <a:solidFill>
                <a:srgbClr val="A96D2B"/>
              </a:solidFill>
              <a:effectLst>
                <a:outerShdw blurRad="38100" dist="38100" dir="2700000" algn="tl">
                  <a:srgbClr val="C0C0C0"/>
                </a:outerShdw>
              </a:effectLst>
            </a:endParaRPr>
          </a:p>
        </p:txBody>
      </p:sp>
      <p:pic>
        <p:nvPicPr>
          <p:cNvPr id="27651" name="Content Placeholder 3" descr="mephibosheth.jpg"/>
          <p:cNvPicPr>
            <a:picLocks noGrp="1" noChangeAspect="1"/>
          </p:cNvPicPr>
          <p:nvPr>
            <p:ph idx="1"/>
          </p:nvPr>
        </p:nvPicPr>
        <p:blipFill>
          <a:blip r:embed="rId2">
            <a:extLst>
              <a:ext uri="{28A0092B-C50C-407E-A947-70E740481C1C}">
                <a14:useLocalDpi xmlns:a14="http://schemas.microsoft.com/office/drawing/2010/main" val="0"/>
              </a:ext>
            </a:extLst>
          </a:blip>
          <a:srcRect l="-4144" r="-4144"/>
          <a:stretch>
            <a:fillRect/>
          </a:stretch>
        </p:blipFill>
        <p:spPr>
          <a:xfrm>
            <a:off x="492723" y="2215786"/>
            <a:ext cx="7967709" cy="4381865"/>
          </a:xfrm>
        </p:spPr>
      </p:pic>
    </p:spTree>
    <p:extLst>
      <p:ext uri="{BB962C8B-B14F-4D97-AF65-F5344CB8AC3E}">
        <p14:creationId xmlns:p14="http://schemas.microsoft.com/office/powerpoint/2010/main" val="405391705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28650" y="603587"/>
            <a:ext cx="7886700" cy="1325563"/>
          </a:xfrm>
        </p:spPr>
        <p:txBody>
          <a:bodyPr>
            <a:normAutofit/>
          </a:bodyPr>
          <a:lstStyle/>
          <a:p>
            <a:pPr eaLnBrk="1" hangingPunct="1">
              <a:defRPr/>
            </a:pPr>
            <a:r>
              <a:rPr lang="en-GB" sz="4000" b="1" dirty="0" smtClean="0"/>
              <a:t>The “YES Face” of GRACE</a:t>
            </a:r>
            <a:endParaRPr lang="en-GB" sz="5400" b="1" dirty="0" smtClean="0">
              <a:solidFill>
                <a:srgbClr val="A96D2B"/>
              </a:solidFill>
              <a:effectLst>
                <a:outerShdw blurRad="38100" dist="38100" dir="2700000" algn="tl">
                  <a:srgbClr val="C0C0C0"/>
                </a:outerShdw>
              </a:effectLst>
            </a:endParaRPr>
          </a:p>
        </p:txBody>
      </p:sp>
      <p:sp>
        <p:nvSpPr>
          <p:cNvPr id="43011" name="Content Placeholder 2"/>
          <p:cNvSpPr>
            <a:spLocks noGrp="1"/>
          </p:cNvSpPr>
          <p:nvPr>
            <p:ph idx="1"/>
          </p:nvPr>
        </p:nvSpPr>
        <p:spPr>
          <a:xfrm>
            <a:off x="313509" y="1975303"/>
            <a:ext cx="4990012" cy="3720104"/>
          </a:xfrm>
        </p:spPr>
        <p:txBody>
          <a:bodyPr>
            <a:normAutofit/>
          </a:bodyPr>
          <a:lstStyle/>
          <a:p>
            <a:pPr eaLnBrk="1" hangingPunct="1">
              <a:buFont typeface="Wingdings 2" pitchFamily="18" charset="2"/>
              <a:buNone/>
            </a:pPr>
            <a:r>
              <a:rPr lang="en-US" sz="3200" dirty="0" smtClean="0"/>
              <a:t>	</a:t>
            </a:r>
            <a:r>
              <a:rPr lang="en-US" sz="2000" dirty="0" smtClean="0"/>
              <a:t>NIV</a:t>
            </a:r>
            <a:r>
              <a:rPr lang="en-US" sz="2800" dirty="0" smtClean="0"/>
              <a:t> </a:t>
            </a:r>
            <a:r>
              <a:rPr lang="en-US" sz="2800" b="1" dirty="0" smtClean="0"/>
              <a:t>2 Samuel 9:7 </a:t>
            </a:r>
            <a:r>
              <a:rPr lang="hr-HR" sz="2800" dirty="0" smtClean="0"/>
              <a:t>“</a:t>
            </a:r>
            <a:r>
              <a:rPr lang="en-US" sz="2800" dirty="0" smtClean="0"/>
              <a:t>‘Don't be </a:t>
            </a:r>
            <a:br>
              <a:rPr lang="en-US" sz="2800" dirty="0" smtClean="0"/>
            </a:br>
            <a:r>
              <a:rPr lang="en-US" sz="2800" dirty="0" smtClean="0"/>
              <a:t>afraid,’ David said to him, ‘for I will surely</a:t>
            </a:r>
            <a:r>
              <a:rPr lang="ta-IN" sz="2800" dirty="0" smtClean="0"/>
              <a:t> </a:t>
            </a:r>
            <a:r>
              <a:rPr lang="en-US" sz="2800" dirty="0" smtClean="0"/>
              <a:t>show you kindness for the sake of your </a:t>
            </a:r>
            <a:br>
              <a:rPr lang="en-US" sz="2800" dirty="0" smtClean="0"/>
            </a:br>
            <a:r>
              <a:rPr lang="en-US" sz="2800" dirty="0" smtClean="0"/>
              <a:t>father Jonathan. I will restore to</a:t>
            </a:r>
            <a:br>
              <a:rPr lang="en-US" sz="2800" dirty="0" smtClean="0"/>
            </a:br>
            <a:r>
              <a:rPr lang="en-US" sz="2800" dirty="0" smtClean="0"/>
              <a:t>you all the land that belonged to your grandfather Saul, and you will always eat at my table.’”</a:t>
            </a:r>
            <a:endParaRPr lang="fi-FI" sz="3200" b="1" dirty="0" smtClean="0">
              <a:solidFill>
                <a:srgbClr val="A96D2B"/>
              </a:solidFill>
            </a:endParaRPr>
          </a:p>
        </p:txBody>
      </p:sp>
      <p:pic>
        <p:nvPicPr>
          <p:cNvPr id="28676" name="Picture 3" descr="david_and_the_lame_pri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1531" y="1929150"/>
            <a:ext cx="3110592" cy="3766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464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anim calcmode="lin" valueType="num">
                                      <p:cBhvr>
                                        <p:cTn id="8"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30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19099"/>
            <a:ext cx="8229600" cy="1143000"/>
          </a:xfrm>
        </p:spPr>
        <p:txBody>
          <a:bodyPr>
            <a:normAutofit/>
          </a:bodyPr>
          <a:lstStyle/>
          <a:p>
            <a:pPr eaLnBrk="1" hangingPunct="1">
              <a:defRPr/>
            </a:pPr>
            <a:r>
              <a:rPr lang="en-GB" sz="4000" dirty="0" smtClean="0">
                <a:effectLst>
                  <a:outerShdw blurRad="38100" dist="38100" dir="2700000" algn="tl">
                    <a:srgbClr val="C0C0C0"/>
                  </a:outerShdw>
                </a:effectLst>
              </a:rPr>
              <a:t>Grace unmerited...</a:t>
            </a:r>
            <a:endParaRPr lang="en-GB" sz="4400" b="1" dirty="0" smtClean="0">
              <a:solidFill>
                <a:srgbClr val="A96D2B"/>
              </a:solidFill>
              <a:effectLst>
                <a:outerShdw blurRad="38100" dist="38100" dir="2700000" algn="tl">
                  <a:srgbClr val="C0C0C0"/>
                </a:outerShdw>
              </a:effectLst>
            </a:endParaRPr>
          </a:p>
        </p:txBody>
      </p:sp>
      <p:sp>
        <p:nvSpPr>
          <p:cNvPr id="44035" name="Content Placeholder 2"/>
          <p:cNvSpPr>
            <a:spLocks noGrp="1"/>
          </p:cNvSpPr>
          <p:nvPr>
            <p:ph idx="1"/>
          </p:nvPr>
        </p:nvSpPr>
        <p:spPr>
          <a:xfrm>
            <a:off x="302169" y="2113461"/>
            <a:ext cx="5040539" cy="3735977"/>
          </a:xfrm>
        </p:spPr>
        <p:txBody>
          <a:bodyPr/>
          <a:lstStyle/>
          <a:p>
            <a:pPr eaLnBrk="1" hangingPunct="1">
              <a:buFont typeface="Wingdings 2" pitchFamily="18" charset="2"/>
              <a:buNone/>
            </a:pPr>
            <a:r>
              <a:rPr lang="en-US" sz="2800" dirty="0" smtClean="0"/>
              <a:t>	</a:t>
            </a:r>
            <a:r>
              <a:rPr lang="en-US" sz="2800" baseline="30000" dirty="0" smtClean="0"/>
              <a:t>NIV</a:t>
            </a:r>
            <a:r>
              <a:rPr lang="en-US" sz="2800" dirty="0" smtClean="0"/>
              <a:t> </a:t>
            </a:r>
            <a:r>
              <a:rPr lang="en-US" sz="2800" b="1" dirty="0" smtClean="0"/>
              <a:t>2 Samuel 9:8</a:t>
            </a:r>
            <a:r>
              <a:rPr lang="en-US" sz="2800" dirty="0" smtClean="0"/>
              <a:t> </a:t>
            </a:r>
            <a:br>
              <a:rPr lang="en-US" sz="2800" dirty="0" smtClean="0"/>
            </a:br>
            <a:r>
              <a:rPr lang="en-US" sz="2800" dirty="0" smtClean="0"/>
              <a:t>“</a:t>
            </a:r>
            <a:r>
              <a:rPr lang="en-US" sz="2800" dirty="0" err="1" smtClean="0"/>
              <a:t>Mephibosheth</a:t>
            </a:r>
            <a:r>
              <a:rPr lang="en-US" sz="2800" dirty="0" smtClean="0"/>
              <a:t> bowed </a:t>
            </a:r>
            <a:br>
              <a:rPr lang="en-US" sz="2800" dirty="0" smtClean="0"/>
            </a:br>
            <a:r>
              <a:rPr lang="en-US" sz="2800" dirty="0" smtClean="0"/>
              <a:t>down and said, ‘What is </a:t>
            </a:r>
            <a:br>
              <a:rPr lang="en-US" sz="2800" dirty="0" smtClean="0"/>
            </a:br>
            <a:r>
              <a:rPr lang="en-US" sz="2800" dirty="0" smtClean="0"/>
              <a:t>your servant, that you </a:t>
            </a:r>
            <a:br>
              <a:rPr lang="en-US" sz="2800" dirty="0" smtClean="0"/>
            </a:br>
            <a:r>
              <a:rPr lang="en-US" sz="2800" dirty="0" smtClean="0"/>
              <a:t>should notice a dead dog </a:t>
            </a:r>
            <a:br>
              <a:rPr lang="en-US" sz="2800" dirty="0" smtClean="0"/>
            </a:br>
            <a:r>
              <a:rPr lang="en-US" sz="2800" dirty="0" smtClean="0"/>
              <a:t>like me?’”</a:t>
            </a:r>
            <a:br>
              <a:rPr lang="en-US" sz="2800" dirty="0" smtClean="0"/>
            </a:br>
            <a:endParaRPr lang="fi-FI" sz="2800" dirty="0" smtClean="0"/>
          </a:p>
        </p:txBody>
      </p:sp>
      <p:pic>
        <p:nvPicPr>
          <p:cNvPr id="29700" name="Picture 3" descr="456403286_3c183a485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4175" y="1562099"/>
            <a:ext cx="3222625" cy="4838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581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500"/>
                                        <p:tgtEl>
                                          <p:spTgt spid="44035">
                                            <p:txEl>
                                              <p:pRg st="0" end="0"/>
                                            </p:txEl>
                                          </p:spTgt>
                                        </p:tgtEl>
                                      </p:cBhvr>
                                    </p:animEffect>
                                    <p:anim calcmode="lin" valueType="num">
                                      <p:cBhvr>
                                        <p:cTn id="8"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403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4294967295"/>
          </p:nvPr>
        </p:nvSpPr>
        <p:spPr>
          <a:xfrm>
            <a:off x="418010" y="778645"/>
            <a:ext cx="4911636" cy="5269457"/>
          </a:xfrm>
        </p:spPr>
        <p:txBody>
          <a:bodyPr>
            <a:normAutofit fontScale="92500" lnSpcReduction="10000"/>
          </a:bodyPr>
          <a:lstStyle/>
          <a:p>
            <a:pPr eaLnBrk="1" hangingPunct="1">
              <a:buFont typeface="Wingdings 2" pitchFamily="18" charset="2"/>
              <a:buNone/>
            </a:pPr>
            <a:r>
              <a:rPr lang="en-US" sz="2800" dirty="0" smtClean="0"/>
              <a:t>	</a:t>
            </a:r>
            <a:r>
              <a:rPr lang="en-US" sz="2800" baseline="30000" dirty="0" smtClean="0"/>
              <a:t>NIV </a:t>
            </a:r>
            <a:r>
              <a:rPr lang="en-US" sz="2800" b="1" dirty="0" smtClean="0"/>
              <a:t>2 Samuel 9:9</a:t>
            </a:r>
            <a:r>
              <a:rPr lang="en-US" sz="2800" dirty="0" smtClean="0"/>
              <a:t> “Then the king summoned </a:t>
            </a:r>
            <a:r>
              <a:rPr lang="en-US" sz="2800" dirty="0" err="1" smtClean="0"/>
              <a:t>Ziba</a:t>
            </a:r>
            <a:r>
              <a:rPr lang="en-US" sz="2800" dirty="0" smtClean="0"/>
              <a:t>, Saul's servant, and said to him, ‘I have given your master's grandson everything that belonged to Saul and his family’”</a:t>
            </a:r>
          </a:p>
          <a:p>
            <a:pPr eaLnBrk="1" hangingPunct="1">
              <a:buFont typeface="Wingdings 2" pitchFamily="18" charset="2"/>
              <a:buNone/>
            </a:pPr>
            <a:r>
              <a:rPr lang="en-US" sz="2800" dirty="0" smtClean="0"/>
              <a:t/>
            </a:r>
            <a:br>
              <a:rPr lang="en-US" sz="2800" dirty="0" smtClean="0"/>
            </a:br>
            <a:r>
              <a:rPr lang="en-US" sz="2800" baseline="30000" dirty="0" smtClean="0"/>
              <a:t>NIV </a:t>
            </a:r>
            <a:r>
              <a:rPr lang="en-US" sz="2800" b="1" dirty="0" smtClean="0"/>
              <a:t>2 Samuel 9:10</a:t>
            </a:r>
            <a:r>
              <a:rPr lang="en-US" sz="2800" dirty="0" smtClean="0"/>
              <a:t> “You and your sons and your servants are to farm the land for him and bring in the crops, so that your master's grandson may be provided for. And </a:t>
            </a:r>
            <a:r>
              <a:rPr lang="en-US" sz="2800" dirty="0" err="1" smtClean="0"/>
              <a:t>Mephibosheth</a:t>
            </a:r>
            <a:r>
              <a:rPr lang="en-US" sz="2800" dirty="0" smtClean="0"/>
              <a:t>, grandson of your master, will always eat at my table.” </a:t>
            </a:r>
            <a:r>
              <a:rPr lang="en-US" sz="2400" dirty="0" smtClean="0"/>
              <a:t/>
            </a:r>
            <a:br>
              <a:rPr lang="en-US" sz="2400" dirty="0" smtClean="0"/>
            </a:br>
            <a:endParaRPr lang="fi-FI" sz="2600" b="1" dirty="0" smtClean="0">
              <a:solidFill>
                <a:srgbClr val="A96D2B"/>
              </a:solidFill>
            </a:endParaRPr>
          </a:p>
        </p:txBody>
      </p:sp>
      <p:pic>
        <p:nvPicPr>
          <p:cNvPr id="30723" name="Picture 2"/>
          <p:cNvPicPr>
            <a:picLocks noChangeAspect="1"/>
          </p:cNvPicPr>
          <p:nvPr/>
        </p:nvPicPr>
        <p:blipFill rotWithShape="1">
          <a:blip r:embed="rId2">
            <a:extLst>
              <a:ext uri="{28A0092B-C50C-407E-A947-70E740481C1C}">
                <a14:useLocalDpi xmlns:a14="http://schemas.microsoft.com/office/drawing/2010/main" val="0"/>
              </a:ext>
            </a:extLst>
          </a:blip>
          <a:srcRect l="8765" r="-51"/>
          <a:stretch/>
        </p:blipFill>
        <p:spPr bwMode="auto">
          <a:xfrm>
            <a:off x="5679166" y="921703"/>
            <a:ext cx="3199327" cy="4786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753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fade">
                                      <p:cBhvr>
                                        <p:cTn id="7" dur="500"/>
                                        <p:tgtEl>
                                          <p:spTgt spid="24578">
                                            <p:txEl>
                                              <p:pRg st="0" end="0"/>
                                            </p:txEl>
                                          </p:spTgt>
                                        </p:tgtEl>
                                      </p:cBhvr>
                                    </p:animEffect>
                                    <p:anim calcmode="lin" valueType="num">
                                      <p:cBhvr>
                                        <p:cTn id="8" dur="500" fill="hold"/>
                                        <p:tgtEl>
                                          <p:spTgt spid="2457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57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4578">
                                            <p:txEl>
                                              <p:pRg st="1" end="1"/>
                                            </p:txEl>
                                          </p:spTgt>
                                        </p:tgtEl>
                                        <p:attrNameLst>
                                          <p:attrName>style.visibility</p:attrName>
                                        </p:attrNameLst>
                                      </p:cBhvr>
                                      <p:to>
                                        <p:strVal val="visible"/>
                                      </p:to>
                                    </p:set>
                                    <p:animEffect transition="in" filter="fade">
                                      <p:cBhvr>
                                        <p:cTn id="13" dur="500"/>
                                        <p:tgtEl>
                                          <p:spTgt spid="24578">
                                            <p:txEl>
                                              <p:pRg st="1" end="1"/>
                                            </p:txEl>
                                          </p:spTgt>
                                        </p:tgtEl>
                                      </p:cBhvr>
                                    </p:animEffect>
                                    <p:anim calcmode="lin" valueType="num">
                                      <p:cBhvr>
                                        <p:cTn id="14" dur="500" fill="hold"/>
                                        <p:tgtEl>
                                          <p:spTgt spid="24578">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457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pPr eaLnBrk="1" hangingPunct="1">
              <a:defRPr/>
            </a:pPr>
            <a:r>
              <a:rPr lang="en-GB" sz="4000" b="1" dirty="0" smtClean="0">
                <a:effectLst>
                  <a:outerShdw blurRad="38100" dist="38100" dir="2700000" algn="tl">
                    <a:srgbClr val="C0C0C0"/>
                  </a:outerShdw>
                </a:effectLst>
              </a:rPr>
              <a:t>You are invited to the King’s table</a:t>
            </a:r>
            <a:endParaRPr lang="en-GB" sz="4800" b="1" dirty="0" smtClean="0">
              <a:solidFill>
                <a:srgbClr val="A96D2B"/>
              </a:solidFill>
              <a:effectLst>
                <a:outerShdw blurRad="38100" dist="38100" dir="2700000" algn="tl">
                  <a:srgbClr val="C0C0C0"/>
                </a:outerShdw>
              </a:effectLst>
            </a:endParaRPr>
          </a:p>
        </p:txBody>
      </p:sp>
      <p:pic>
        <p:nvPicPr>
          <p:cNvPr id="31747" name="Content Placeholder 3" descr="table setting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9" r="-79"/>
          <a:stretch/>
        </p:blipFill>
        <p:spPr>
          <a:xfrm>
            <a:off x="888274" y="1828846"/>
            <a:ext cx="7367452" cy="4525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9814963"/>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pPr eaLnBrk="1" hangingPunct="1">
              <a:defRPr/>
            </a:pPr>
            <a:r>
              <a:rPr lang="en-GB" sz="4000" b="1" dirty="0" smtClean="0"/>
              <a:t>Lessons to learn:</a:t>
            </a:r>
            <a:endParaRPr lang="en-GB" sz="4800" b="1" dirty="0" smtClean="0">
              <a:solidFill>
                <a:srgbClr val="A96D2B"/>
              </a:solidFill>
              <a:effectLst>
                <a:outerShdw blurRad="38100" dist="38100" dir="2700000" algn="tl">
                  <a:srgbClr val="C0C0C0"/>
                </a:outerShdw>
              </a:effectLst>
            </a:endParaRPr>
          </a:p>
        </p:txBody>
      </p:sp>
      <p:sp>
        <p:nvSpPr>
          <p:cNvPr id="26627" name="Content Placeholder 2"/>
          <p:cNvSpPr>
            <a:spLocks noGrp="1"/>
          </p:cNvSpPr>
          <p:nvPr>
            <p:ph idx="1"/>
          </p:nvPr>
        </p:nvSpPr>
        <p:spPr>
          <a:xfrm>
            <a:off x="349886" y="2074726"/>
            <a:ext cx="5188766" cy="3490051"/>
          </a:xfrm>
        </p:spPr>
        <p:txBody>
          <a:bodyPr/>
          <a:lstStyle/>
          <a:p>
            <a:pPr marL="596900" indent="-514350" eaLnBrk="1" hangingPunct="1">
              <a:buFont typeface="Gill Sans MT" pitchFamily="34" charset="0"/>
              <a:buAutoNum type="arabicPeriod"/>
            </a:pPr>
            <a:r>
              <a:rPr lang="en-GB" sz="2800" dirty="0" smtClean="0"/>
              <a:t>For a while </a:t>
            </a:r>
            <a:r>
              <a:rPr lang="en-GB" sz="2800" dirty="0" err="1" smtClean="0"/>
              <a:t>Mephibosheth</a:t>
            </a:r>
            <a:r>
              <a:rPr lang="en-GB" sz="2800" dirty="0" smtClean="0"/>
              <a:t> was at the king’s table in his childhood. </a:t>
            </a:r>
            <a:r>
              <a:rPr lang="fi-FI" dirty="0" smtClean="0"/>
              <a:t/>
            </a:r>
            <a:br>
              <a:rPr lang="fi-FI" dirty="0" smtClean="0"/>
            </a:br>
            <a:endParaRPr lang="fi-FI" dirty="0" smtClean="0"/>
          </a:p>
          <a:p>
            <a:pPr marL="539750" indent="-457200"/>
            <a:r>
              <a:rPr lang="en-GB" sz="2800" dirty="0" smtClean="0"/>
              <a:t>Adam and Eve were living in the presence of God.</a:t>
            </a:r>
            <a:r>
              <a:rPr lang="fi-FI" dirty="0" smtClean="0"/>
              <a:t/>
            </a:r>
            <a:br>
              <a:rPr lang="fi-FI" dirty="0" smtClean="0"/>
            </a:br>
            <a:endParaRPr lang="en-GB" dirty="0" smtClean="0"/>
          </a:p>
        </p:txBody>
      </p:sp>
      <p:pic>
        <p:nvPicPr>
          <p:cNvPr id="32772" name="Picture 2"/>
          <p:cNvPicPr>
            <a:picLocks noChangeAspect="1"/>
          </p:cNvPicPr>
          <p:nvPr/>
        </p:nvPicPr>
        <p:blipFill rotWithShape="1">
          <a:blip r:embed="rId2">
            <a:extLst>
              <a:ext uri="{28A0092B-C50C-407E-A947-70E740481C1C}">
                <a14:useLocalDpi xmlns:a14="http://schemas.microsoft.com/office/drawing/2010/main" val="0"/>
              </a:ext>
            </a:extLst>
          </a:blip>
          <a:srcRect l="19746" t="10166" r="13185" b="2299"/>
          <a:stretch/>
        </p:blipFill>
        <p:spPr bwMode="auto">
          <a:xfrm>
            <a:off x="5721532" y="1268413"/>
            <a:ext cx="3065826" cy="533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74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anim calcmode="lin" valueType="num">
                                      <p:cBhvr>
                                        <p:cTn id="8"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27">
                                            <p:txEl>
                                              <p:pRg st="1" end="1"/>
                                            </p:txEl>
                                          </p:spTgt>
                                        </p:tgtEl>
                                        <p:attrNameLst>
                                          <p:attrName>style.visibility</p:attrName>
                                        </p:attrNameLst>
                                      </p:cBhvr>
                                      <p:to>
                                        <p:strVal val="visible"/>
                                      </p:to>
                                    </p:set>
                                    <p:animEffect transition="in" filter="fade">
                                      <p:cBhvr>
                                        <p:cTn id="14" dur="500"/>
                                        <p:tgtEl>
                                          <p:spTgt spid="26627">
                                            <p:txEl>
                                              <p:pRg st="1" end="1"/>
                                            </p:txEl>
                                          </p:spTgt>
                                        </p:tgtEl>
                                      </p:cBhvr>
                                    </p:animEffect>
                                    <p:anim calcmode="lin" valueType="num">
                                      <p:cBhvr>
                                        <p:cTn id="15"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73990" y="1773238"/>
            <a:ext cx="4802960" cy="3819208"/>
          </a:xfrm>
        </p:spPr>
        <p:txBody>
          <a:bodyPr>
            <a:normAutofit lnSpcReduction="10000"/>
          </a:bodyPr>
          <a:lstStyle/>
          <a:p>
            <a:pPr marL="596900" indent="-514350" eaLnBrk="1" hangingPunct="1">
              <a:buFont typeface="Gill Sans MT" pitchFamily="34" charset="0"/>
              <a:buAutoNum type="arabicPeriod" startAt="2"/>
            </a:pPr>
            <a:r>
              <a:rPr lang="en-GB" sz="2800" dirty="0" smtClean="0"/>
              <a:t>When trouble came the nurse in her hurry fell on the child and made him crippled. </a:t>
            </a:r>
            <a:r>
              <a:rPr lang="fi-FI" dirty="0" smtClean="0"/>
              <a:t/>
            </a:r>
            <a:br>
              <a:rPr lang="fi-FI" dirty="0" smtClean="0"/>
            </a:br>
            <a:endParaRPr lang="fi-FI" dirty="0" smtClean="0"/>
          </a:p>
          <a:p>
            <a:pPr marL="539750" indent="-457200"/>
            <a:r>
              <a:rPr lang="en-GB" sz="2800" dirty="0" smtClean="0"/>
              <a:t>When sin came Adam and Eve were hiding from God – they became crippled spiritually.</a:t>
            </a:r>
            <a:r>
              <a:rPr lang="fi-FI" dirty="0" smtClean="0"/>
              <a:t/>
            </a:r>
            <a:br>
              <a:rPr lang="fi-FI" dirty="0" smtClean="0"/>
            </a:br>
            <a:endParaRPr lang="en-GB" b="1" dirty="0" smtClean="0">
              <a:solidFill>
                <a:srgbClr val="A96D2B"/>
              </a:solidFill>
            </a:endParaRPr>
          </a:p>
        </p:txBody>
      </p:sp>
      <p:sp>
        <p:nvSpPr>
          <p:cNvPr id="5" name="Title 1"/>
          <p:cNvSpPr>
            <a:spLocks noGrp="1"/>
          </p:cNvSpPr>
          <p:nvPr>
            <p:ph type="title"/>
          </p:nvPr>
        </p:nvSpPr>
        <p:spPr>
          <a:xfrm>
            <a:off x="539750" y="166251"/>
            <a:ext cx="8229600" cy="1143000"/>
          </a:xfrm>
        </p:spPr>
        <p:txBody>
          <a:bodyPr>
            <a:normAutofit/>
          </a:bodyPr>
          <a:lstStyle/>
          <a:p>
            <a:pPr eaLnBrk="1" hangingPunct="1">
              <a:defRPr/>
            </a:pPr>
            <a:r>
              <a:rPr lang="en-GB" sz="4000" b="1" dirty="0" smtClean="0"/>
              <a:t>Lessons to learn:</a:t>
            </a:r>
            <a:endParaRPr lang="en-GB" sz="4800" b="1" dirty="0" smtClean="0">
              <a:solidFill>
                <a:srgbClr val="A96D2B"/>
              </a:solidFill>
              <a:effectLst>
                <a:outerShdw blurRad="38100" dist="38100" dir="2700000" algn="tl">
                  <a:srgbClr val="C0C0C0"/>
                </a:outerShdw>
              </a:effectLst>
            </a:endParaRP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6950" y="1143000"/>
            <a:ext cx="3929830" cy="4946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926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anim calcmode="lin" valueType="num">
                                      <p:cBhvr>
                                        <p:cTn id="8"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Effect transition="in" filter="fade">
                                      <p:cBhvr>
                                        <p:cTn id="13" dur="500"/>
                                        <p:tgtEl>
                                          <p:spTgt spid="26627">
                                            <p:txEl>
                                              <p:pRg st="1" end="1"/>
                                            </p:txEl>
                                          </p:spTgt>
                                        </p:tgtEl>
                                      </p:cBhvr>
                                    </p:animEffect>
                                    <p:anim calcmode="lin" valueType="num">
                                      <p:cBhvr>
                                        <p:cTn id="14"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52697" y="1920240"/>
            <a:ext cx="4911634" cy="3958046"/>
          </a:xfrm>
        </p:spPr>
        <p:txBody>
          <a:bodyPr>
            <a:normAutofit/>
          </a:bodyPr>
          <a:lstStyle/>
          <a:p>
            <a:pPr marL="596900" indent="-514350" eaLnBrk="1" hangingPunct="1">
              <a:buFont typeface="Gill Sans MT" pitchFamily="34" charset="0"/>
              <a:buAutoNum type="arabicPeriod" startAt="3"/>
            </a:pPr>
            <a:r>
              <a:rPr lang="en-GB" sz="2800" dirty="0" smtClean="0"/>
              <a:t>David showed grace to </a:t>
            </a:r>
            <a:r>
              <a:rPr lang="en-GB" sz="2800" dirty="0" err="1" smtClean="0"/>
              <a:t>Mephibosheth</a:t>
            </a:r>
            <a:r>
              <a:rPr lang="en-GB" sz="2800" dirty="0" smtClean="0"/>
              <a:t> because of his relationship with Jonathan. </a:t>
            </a:r>
            <a:r>
              <a:rPr lang="fi-FI" dirty="0" smtClean="0"/>
              <a:t/>
            </a:r>
            <a:br>
              <a:rPr lang="fi-FI" dirty="0" smtClean="0"/>
            </a:br>
            <a:endParaRPr lang="fi-FI" b="1" dirty="0">
              <a:solidFill>
                <a:srgbClr val="A96D2B"/>
              </a:solidFill>
            </a:endParaRPr>
          </a:p>
          <a:p>
            <a:pPr marL="539750" indent="-457200"/>
            <a:r>
              <a:rPr lang="en-GB" sz="2800" dirty="0" smtClean="0"/>
              <a:t>God showed us mercy because He loved us and gave His own Son as ransom for our sins.</a:t>
            </a:r>
            <a:r>
              <a:rPr lang="fi-FI" sz="3000" dirty="0" smtClean="0"/>
              <a:t/>
            </a:r>
            <a:br>
              <a:rPr lang="fi-FI" sz="3000" dirty="0" smtClean="0"/>
            </a:br>
            <a:endParaRPr lang="en-GB" b="1" dirty="0" smtClean="0">
              <a:solidFill>
                <a:srgbClr val="A96D2B"/>
              </a:solidFill>
            </a:endParaRPr>
          </a:p>
        </p:txBody>
      </p:sp>
      <p:sp>
        <p:nvSpPr>
          <p:cNvPr id="5" name="Title 1"/>
          <p:cNvSpPr>
            <a:spLocks noGrp="1"/>
          </p:cNvSpPr>
          <p:nvPr>
            <p:ph type="title"/>
          </p:nvPr>
        </p:nvSpPr>
        <p:spPr>
          <a:xfrm>
            <a:off x="352697" y="675730"/>
            <a:ext cx="8229600" cy="1143000"/>
          </a:xfrm>
        </p:spPr>
        <p:txBody>
          <a:bodyPr>
            <a:normAutofit/>
          </a:bodyPr>
          <a:lstStyle/>
          <a:p>
            <a:pPr eaLnBrk="1" hangingPunct="1">
              <a:defRPr/>
            </a:pPr>
            <a:r>
              <a:rPr lang="en-GB" sz="4000" b="1" dirty="0" smtClean="0"/>
              <a:t>Lessons to learn:</a:t>
            </a:r>
            <a:endParaRPr lang="en-GB" sz="4800" b="1" dirty="0" smtClean="0">
              <a:solidFill>
                <a:srgbClr val="A96D2B"/>
              </a:solidFill>
              <a:effectLst>
                <a:outerShdw blurRad="38100" dist="38100" dir="2700000" algn="tl">
                  <a:srgbClr val="C0C0C0"/>
                </a:outerShdw>
              </a:effectLst>
            </a:endParaRPr>
          </a:p>
        </p:txBody>
      </p:sp>
      <p:pic>
        <p:nvPicPr>
          <p:cNvPr id="34820" name="Picture 2"/>
          <p:cNvPicPr>
            <a:picLocks noChangeAspect="1"/>
          </p:cNvPicPr>
          <p:nvPr/>
        </p:nvPicPr>
        <p:blipFill>
          <a:blip r:embed="rId2">
            <a:extLst>
              <a:ext uri="{28A0092B-C50C-407E-A947-70E740481C1C}">
                <a14:useLocalDpi xmlns:a14="http://schemas.microsoft.com/office/drawing/2010/main" val="0"/>
              </a:ext>
            </a:extLst>
          </a:blip>
          <a:srcRect r="37444"/>
          <a:stretch>
            <a:fillRect/>
          </a:stretch>
        </p:blipFill>
        <p:spPr bwMode="auto">
          <a:xfrm>
            <a:off x="5359491" y="1920240"/>
            <a:ext cx="3338422" cy="3641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84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anim calcmode="lin" valueType="num">
                                      <p:cBhvr>
                                        <p:cTn id="8"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Effect transition="in" filter="fade">
                                      <p:cBhvr>
                                        <p:cTn id="13" dur="500"/>
                                        <p:tgtEl>
                                          <p:spTgt spid="26627">
                                            <p:txEl>
                                              <p:pRg st="1" end="1"/>
                                            </p:txEl>
                                          </p:spTgt>
                                        </p:tgtEl>
                                      </p:cBhvr>
                                    </p:animEffect>
                                    <p:anim calcmode="lin" valueType="num">
                                      <p:cBhvr>
                                        <p:cTn id="14"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Prayer offered on the pitch</a:t>
            </a:r>
            <a:endParaRPr lang="en-GB"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3664"/>
          <a:stretch/>
        </p:blipFill>
        <p:spPr>
          <a:xfrm>
            <a:off x="323528" y="1844824"/>
            <a:ext cx="3810000" cy="32894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530" r="18537"/>
          <a:stretch/>
        </p:blipFill>
        <p:spPr>
          <a:xfrm>
            <a:off x="4716017" y="1790974"/>
            <a:ext cx="3918698" cy="3343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28381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11559" y="1700213"/>
            <a:ext cx="5396910" cy="4170429"/>
          </a:xfrm>
        </p:spPr>
        <p:txBody>
          <a:bodyPr>
            <a:normAutofit/>
          </a:bodyPr>
          <a:lstStyle/>
          <a:p>
            <a:pPr marL="596900" indent="-514350" eaLnBrk="1" hangingPunct="1">
              <a:buFont typeface="Gill Sans MT" pitchFamily="34" charset="0"/>
              <a:buAutoNum type="arabicPeriod" startAt="4"/>
            </a:pPr>
            <a:r>
              <a:rPr lang="en-GB" sz="2800" dirty="0" err="1" smtClean="0"/>
              <a:t>Mephiboseth</a:t>
            </a:r>
            <a:r>
              <a:rPr lang="en-GB" sz="2800" dirty="0" smtClean="0"/>
              <a:t> could not pay back anything to the king, he would not even try to gain his confidence. </a:t>
            </a:r>
            <a:r>
              <a:rPr lang="fi-FI" dirty="0" smtClean="0"/>
              <a:t/>
            </a:r>
            <a:br>
              <a:rPr lang="fi-FI" dirty="0" smtClean="0"/>
            </a:br>
            <a:endParaRPr lang="fi-FI" b="1" dirty="0">
              <a:solidFill>
                <a:srgbClr val="A96D2B"/>
              </a:solidFill>
            </a:endParaRPr>
          </a:p>
          <a:p>
            <a:pPr marL="539750" indent="-457200"/>
            <a:r>
              <a:rPr lang="en-GB" sz="2800" dirty="0" smtClean="0"/>
              <a:t>Despite of all our sins God tells us: “You are Mine with your crutches as well!”</a:t>
            </a:r>
            <a:endParaRPr lang="en-GB" b="1" dirty="0" smtClean="0">
              <a:solidFill>
                <a:srgbClr val="A96D2B"/>
              </a:solidFill>
            </a:endParaRPr>
          </a:p>
        </p:txBody>
      </p:sp>
      <p:sp>
        <p:nvSpPr>
          <p:cNvPr id="5" name="Title 1"/>
          <p:cNvSpPr>
            <a:spLocks noGrp="1"/>
          </p:cNvSpPr>
          <p:nvPr>
            <p:ph type="title"/>
          </p:nvPr>
        </p:nvSpPr>
        <p:spPr>
          <a:xfrm>
            <a:off x="468313" y="497432"/>
            <a:ext cx="8229600" cy="993775"/>
          </a:xfrm>
        </p:spPr>
        <p:txBody>
          <a:bodyPr>
            <a:normAutofit/>
          </a:bodyPr>
          <a:lstStyle/>
          <a:p>
            <a:pPr eaLnBrk="1" hangingPunct="1">
              <a:defRPr/>
            </a:pPr>
            <a:r>
              <a:rPr lang="en-GB" sz="4000" b="1" dirty="0" smtClean="0"/>
              <a:t>Lessons to learn:</a:t>
            </a:r>
            <a:endParaRPr lang="en-GB" sz="4800" b="1" dirty="0" smtClean="0">
              <a:solidFill>
                <a:srgbClr val="A96D2B"/>
              </a:solidFill>
              <a:effectLst>
                <a:outerShdw blurRad="38100" dist="38100" dir="2700000" algn="tl">
                  <a:srgbClr val="C0C0C0"/>
                </a:outerShdw>
              </a:effectLst>
            </a:endParaRPr>
          </a:p>
        </p:txBody>
      </p:sp>
      <p:pic>
        <p:nvPicPr>
          <p:cNvPr id="35844" name="Picture 1"/>
          <p:cNvPicPr>
            <a:picLocks noChangeAspect="1"/>
          </p:cNvPicPr>
          <p:nvPr/>
        </p:nvPicPr>
        <p:blipFill>
          <a:blip r:embed="rId2">
            <a:extLst>
              <a:ext uri="{28A0092B-C50C-407E-A947-70E740481C1C}">
                <a14:useLocalDpi xmlns:a14="http://schemas.microsoft.com/office/drawing/2010/main" val="0"/>
              </a:ext>
            </a:extLst>
          </a:blip>
          <a:srcRect l="16158" r="6168"/>
          <a:stretch>
            <a:fillRect/>
          </a:stretch>
        </p:blipFill>
        <p:spPr bwMode="auto">
          <a:xfrm>
            <a:off x="5960337" y="1491207"/>
            <a:ext cx="2737576" cy="437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528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anim calcmode="lin" valueType="num">
                                      <p:cBhvr>
                                        <p:cTn id="8"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Effect transition="in" filter="fade">
                                      <p:cBhvr>
                                        <p:cTn id="13" dur="500"/>
                                        <p:tgtEl>
                                          <p:spTgt spid="26627">
                                            <p:txEl>
                                              <p:pRg st="1" end="1"/>
                                            </p:txEl>
                                          </p:spTgt>
                                        </p:tgtEl>
                                      </p:cBhvr>
                                    </p:animEffect>
                                    <p:anim calcmode="lin" valueType="num">
                                      <p:cBhvr>
                                        <p:cTn id="14"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765" y="1949405"/>
            <a:ext cx="5311775" cy="4006895"/>
          </a:xfrm>
        </p:spPr>
        <p:txBody>
          <a:bodyPr/>
          <a:lstStyle/>
          <a:p>
            <a:pPr marL="596900" indent="-514350" eaLnBrk="1" hangingPunct="1">
              <a:buFont typeface="Gill Sans MT" pitchFamily="34" charset="0"/>
              <a:buAutoNum type="arabicPeriod" startAt="5"/>
            </a:pPr>
            <a:r>
              <a:rPr lang="en-GB" sz="2800" dirty="0" smtClean="0"/>
              <a:t>David adopted </a:t>
            </a:r>
            <a:r>
              <a:rPr lang="en-GB" sz="2800" dirty="0" err="1" smtClean="0"/>
              <a:t>Mephibosheth</a:t>
            </a:r>
            <a:r>
              <a:rPr lang="en-GB" sz="2800" dirty="0" smtClean="0"/>
              <a:t> as his own son and invited him from the barren place to be part of the King’s family.</a:t>
            </a:r>
            <a:r>
              <a:rPr lang="fi-FI" dirty="0" smtClean="0"/>
              <a:t/>
            </a:r>
            <a:br>
              <a:rPr lang="fi-FI" dirty="0" smtClean="0"/>
            </a:br>
            <a:endParaRPr lang="fi-FI" dirty="0" smtClean="0"/>
          </a:p>
          <a:p>
            <a:pPr marL="539750" indent="-457200"/>
            <a:r>
              <a:rPr lang="en-GB" sz="2800" dirty="0" smtClean="0"/>
              <a:t>You are members of God’s Family.</a:t>
            </a:r>
            <a:endParaRPr lang="en-GB" b="1" dirty="0" smtClean="0">
              <a:solidFill>
                <a:srgbClr val="A96D2B"/>
              </a:solidFill>
            </a:endParaRPr>
          </a:p>
        </p:txBody>
      </p:sp>
      <p:sp>
        <p:nvSpPr>
          <p:cNvPr id="6" name="Title 1"/>
          <p:cNvSpPr>
            <a:spLocks noGrp="1"/>
          </p:cNvSpPr>
          <p:nvPr>
            <p:ph type="title"/>
          </p:nvPr>
        </p:nvSpPr>
        <p:spPr>
          <a:xfrm>
            <a:off x="628650" y="454025"/>
            <a:ext cx="7886700" cy="1325563"/>
          </a:xfrm>
        </p:spPr>
        <p:txBody>
          <a:bodyPr>
            <a:normAutofit/>
          </a:bodyPr>
          <a:lstStyle/>
          <a:p>
            <a:pPr eaLnBrk="1" hangingPunct="1">
              <a:defRPr/>
            </a:pPr>
            <a:r>
              <a:rPr lang="en-GB" sz="4000" b="1" dirty="0" smtClean="0"/>
              <a:t>Lessons to learn:</a:t>
            </a:r>
            <a:endParaRPr lang="en-GB" sz="4800" b="1" dirty="0" smtClean="0">
              <a:solidFill>
                <a:srgbClr val="A96D2B"/>
              </a:solidFill>
              <a:effectLst>
                <a:outerShdw blurRad="38100" dist="38100" dir="2700000" algn="tl">
                  <a:srgbClr val="C0C0C0"/>
                </a:outerShdw>
              </a:effectLst>
            </a:endParaRPr>
          </a:p>
        </p:txBody>
      </p:sp>
      <p:pic>
        <p:nvPicPr>
          <p:cNvPr id="368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1419" y="1779588"/>
            <a:ext cx="3138488" cy="4176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210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83" y="1916520"/>
            <a:ext cx="4859384" cy="3275965"/>
          </a:xfrm>
        </p:spPr>
        <p:txBody>
          <a:bodyPr>
            <a:normAutofit/>
          </a:bodyPr>
          <a:lstStyle/>
          <a:p>
            <a:pPr marL="596900" indent="-514350" eaLnBrk="1" hangingPunct="1">
              <a:buFont typeface="Gill Sans MT" pitchFamily="34" charset="0"/>
              <a:buAutoNum type="arabicPeriod" startAt="6"/>
            </a:pPr>
            <a:r>
              <a:rPr lang="en-GB" sz="2800" dirty="0" smtClean="0"/>
              <a:t>Every single step made by </a:t>
            </a:r>
            <a:r>
              <a:rPr lang="en-GB" sz="2800" dirty="0" err="1" smtClean="0"/>
              <a:t>Mephibosheth</a:t>
            </a:r>
            <a:r>
              <a:rPr lang="en-GB" sz="2800" dirty="0" smtClean="0"/>
              <a:t> reminded him of the GRACE of the King.</a:t>
            </a:r>
            <a:r>
              <a:rPr lang="en-GB" dirty="0" smtClean="0"/>
              <a:t/>
            </a:r>
            <a:br>
              <a:rPr lang="en-GB" dirty="0" smtClean="0"/>
            </a:br>
            <a:endParaRPr lang="en-GB" dirty="0" smtClean="0"/>
          </a:p>
          <a:p>
            <a:pPr marL="539750" indent="-457200"/>
            <a:r>
              <a:rPr lang="en-GB" sz="2800" dirty="0" smtClean="0"/>
              <a:t>Our small stumbling remind us of the GRACE of GOD.</a:t>
            </a:r>
            <a:r>
              <a:rPr lang="en-GB" dirty="0" smtClean="0"/>
              <a:t/>
            </a:r>
            <a:br>
              <a:rPr lang="en-GB" dirty="0" smtClean="0"/>
            </a:br>
            <a:endParaRPr lang="en-GB" b="1" dirty="0" smtClean="0">
              <a:solidFill>
                <a:srgbClr val="A96D2B"/>
              </a:solidFill>
            </a:endParaRPr>
          </a:p>
        </p:txBody>
      </p:sp>
      <p:sp>
        <p:nvSpPr>
          <p:cNvPr id="6" name="Title 1"/>
          <p:cNvSpPr>
            <a:spLocks noGrp="1"/>
          </p:cNvSpPr>
          <p:nvPr>
            <p:ph type="title"/>
          </p:nvPr>
        </p:nvSpPr>
        <p:spPr>
          <a:xfrm>
            <a:off x="455251" y="597172"/>
            <a:ext cx="8229600" cy="1143000"/>
          </a:xfrm>
        </p:spPr>
        <p:txBody>
          <a:bodyPr>
            <a:normAutofit/>
          </a:bodyPr>
          <a:lstStyle/>
          <a:p>
            <a:pPr eaLnBrk="1" hangingPunct="1">
              <a:defRPr/>
            </a:pPr>
            <a:r>
              <a:rPr lang="en-GB" sz="4000" b="1" dirty="0" smtClean="0"/>
              <a:t>Lessons to learn:</a:t>
            </a:r>
            <a:endParaRPr lang="en-GB" sz="4800" b="1" dirty="0" smtClean="0">
              <a:solidFill>
                <a:srgbClr val="A96D2B"/>
              </a:solidFill>
              <a:effectLst>
                <a:outerShdw blurRad="38100" dist="38100" dir="2700000" algn="tl">
                  <a:srgbClr val="C0C0C0"/>
                </a:outerShdw>
              </a:effectLst>
            </a:endParaRPr>
          </a:p>
        </p:txBody>
      </p:sp>
      <p:pic>
        <p:nvPicPr>
          <p:cNvPr id="37892" name="Picture 1"/>
          <p:cNvPicPr>
            <a:picLocks noChangeAspect="1"/>
          </p:cNvPicPr>
          <p:nvPr/>
        </p:nvPicPr>
        <p:blipFill>
          <a:blip r:embed="rId2">
            <a:extLst>
              <a:ext uri="{28A0092B-C50C-407E-A947-70E740481C1C}">
                <a14:useLocalDpi xmlns:a14="http://schemas.microsoft.com/office/drawing/2010/main" val="0"/>
              </a:ext>
            </a:extLst>
          </a:blip>
          <a:srcRect l="30920"/>
          <a:stretch>
            <a:fillRect/>
          </a:stretch>
        </p:blipFill>
        <p:spPr bwMode="auto">
          <a:xfrm>
            <a:off x="5472247" y="1740172"/>
            <a:ext cx="3341281" cy="3628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310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rtlCol="0">
            <a:normAutofit/>
          </a:bodyPr>
          <a:lstStyle/>
          <a:p>
            <a:pPr eaLnBrk="1" fontAlgn="auto" hangingPunct="1">
              <a:spcAft>
                <a:spcPts val="0"/>
              </a:spcAft>
              <a:defRPr/>
            </a:pPr>
            <a:r>
              <a:rPr lang="en-GB" sz="4000" b="1" dirty="0" smtClean="0">
                <a:effectLst>
                  <a:outerShdw blurRad="38100" dist="38100" dir="2700000" algn="tl">
                    <a:srgbClr val="C0C0C0"/>
                  </a:outerShdw>
                </a:effectLst>
                <a:ea typeface="ＭＳ Ｐゴシック" charset="-128"/>
              </a:rPr>
              <a:t>Franz Joseph</a:t>
            </a:r>
          </a:p>
        </p:txBody>
      </p:sp>
      <p:pic>
        <p:nvPicPr>
          <p:cNvPr id="6147" name="Content Placeholder 3" descr="Franz Joseph.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3" r="123"/>
          <a:stretch/>
        </p:blipFill>
        <p:spPr>
          <a:xfrm>
            <a:off x="3579222" y="1358537"/>
            <a:ext cx="3735979" cy="5197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3247164"/>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Worship as Response to the universal hunger </a:t>
            </a:r>
            <a:endParaRPr lang="en-GB" b="1" dirty="0"/>
          </a:p>
        </p:txBody>
      </p:sp>
      <p:sp>
        <p:nvSpPr>
          <p:cNvPr id="3" name="Content Placeholder 2"/>
          <p:cNvSpPr>
            <a:spLocks noGrp="1"/>
          </p:cNvSpPr>
          <p:nvPr>
            <p:ph idx="1"/>
          </p:nvPr>
        </p:nvSpPr>
        <p:spPr>
          <a:xfrm>
            <a:off x="4268881" y="1690689"/>
            <a:ext cx="4588431" cy="4525963"/>
          </a:xfrm>
        </p:spPr>
        <p:txBody>
          <a:bodyPr>
            <a:normAutofit/>
          </a:bodyPr>
          <a:lstStyle/>
          <a:p>
            <a:r>
              <a:rPr lang="en-GB" sz="3200" i="1" dirty="0" smtClean="0"/>
              <a:t>He </a:t>
            </a:r>
            <a:r>
              <a:rPr lang="en-GB" sz="3200" i="1" dirty="0"/>
              <a:t>has made everything beautiful in its time. He has also set eternity in the hearts of men; yet they cannot fathom what God has done from beginning to end.</a:t>
            </a:r>
            <a:r>
              <a:rPr lang="en-GB" sz="3200" dirty="0"/>
              <a:t> </a:t>
            </a:r>
            <a:r>
              <a:rPr lang="en-GB" sz="3200" dirty="0" smtClean="0"/>
              <a:t>				(Eccl </a:t>
            </a:r>
            <a:r>
              <a:rPr lang="en-GB" sz="3200" dirty="0"/>
              <a:t>3:11 NIV</a:t>
            </a:r>
            <a:r>
              <a:rPr lang="en-GB" sz="3200"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88" y="1414687"/>
            <a:ext cx="3762798" cy="5022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87757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48" y="275829"/>
            <a:ext cx="8230306" cy="1143000"/>
          </a:xfrm>
        </p:spPr>
        <p:txBody>
          <a:bodyPr rtlCol="0">
            <a:normAutofit/>
          </a:bodyPr>
          <a:lstStyle/>
          <a:p>
            <a:pPr>
              <a:defRPr/>
            </a:pPr>
            <a:r>
              <a:rPr lang="en-GB" b="1" dirty="0"/>
              <a:t>The human heart is the greatest idol factory</a:t>
            </a:r>
            <a:endParaRPr lang="en-GB" dirty="0" smtClean="0"/>
          </a:p>
        </p:txBody>
      </p:sp>
      <p:pic>
        <p:nvPicPr>
          <p:cNvPr id="10244" name="Content Placeholder 6"/>
          <p:cNvPicPr>
            <a:picLocks noGrp="1" noChangeAspect="1"/>
          </p:cNvPicPr>
          <p:nvPr>
            <p:ph sz="half" idx="2"/>
          </p:nvPr>
        </p:nvPicPr>
        <p:blipFill>
          <a:blip r:embed="rId2"/>
          <a:srcRect/>
          <a:stretch>
            <a:fillRect/>
          </a:stretch>
        </p:blipFill>
        <p:spPr>
          <a:xfrm>
            <a:off x="366890" y="2278063"/>
            <a:ext cx="4060472" cy="3601641"/>
          </a:xfrm>
          <a:effectLst>
            <a:outerShdw blurRad="292100" dist="139700" dir="2700000" algn="tl" rotWithShape="0">
              <a:srgbClr val="333333">
                <a:alpha val="65000"/>
              </a:srgbClr>
            </a:outerShdw>
          </a:effectLst>
        </p:spPr>
      </p:pic>
      <p:sp>
        <p:nvSpPr>
          <p:cNvPr id="12292" name="Content Placeholder 5"/>
          <p:cNvSpPr>
            <a:spLocks noGrp="1"/>
          </p:cNvSpPr>
          <p:nvPr>
            <p:ph sz="quarter" idx="4"/>
          </p:nvPr>
        </p:nvSpPr>
        <p:spPr>
          <a:xfrm>
            <a:off x="4644008" y="2348880"/>
            <a:ext cx="4176152" cy="3847704"/>
          </a:xfrm>
        </p:spPr>
        <p:txBody>
          <a:bodyPr>
            <a:normAutofit/>
          </a:bodyPr>
          <a:lstStyle/>
          <a:p>
            <a:pPr marL="0" indent="0">
              <a:buNone/>
            </a:pPr>
            <a:r>
              <a:rPr lang="en-US" sz="2800" b="1" dirty="0" smtClean="0"/>
              <a:t>“Son of man, these men have set up idols in their hearts and put wicked stumbling blocks before their faces” </a:t>
            </a:r>
            <a:r>
              <a:rPr lang="en-US" sz="2800" dirty="0" smtClean="0"/>
              <a:t>(</a:t>
            </a:r>
            <a:r>
              <a:rPr lang="en-US" sz="2800" dirty="0" err="1" smtClean="0"/>
              <a:t>Ezek</a:t>
            </a:r>
            <a:r>
              <a:rPr lang="en-US" sz="2800" dirty="0" smtClean="0"/>
              <a:t> 14:3 NIV)</a:t>
            </a:r>
            <a:endParaRPr lang="en-GB" sz="2800" dirty="0" smtClean="0"/>
          </a:p>
        </p:txBody>
      </p:sp>
    </p:spTree>
    <p:extLst>
      <p:ext uri="{BB962C8B-B14F-4D97-AF65-F5344CB8AC3E}">
        <p14:creationId xmlns:p14="http://schemas.microsoft.com/office/powerpoint/2010/main" val="416821777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73" y="275829"/>
            <a:ext cx="8436681" cy="1143000"/>
          </a:xfrm>
        </p:spPr>
        <p:txBody>
          <a:bodyPr rtlCol="0">
            <a:normAutofit/>
          </a:bodyPr>
          <a:lstStyle/>
          <a:p>
            <a:pPr>
              <a:defRPr/>
            </a:pPr>
            <a:r>
              <a:rPr lang="en-GB" b="1" dirty="0"/>
              <a:t>What is an idol, a false god?</a:t>
            </a:r>
            <a:r>
              <a:rPr lang="en-GB" dirty="0"/>
              <a:t> </a:t>
            </a:r>
            <a:endParaRPr lang="en-GB" dirty="0" smtClean="0"/>
          </a:p>
        </p:txBody>
      </p:sp>
      <p:sp>
        <p:nvSpPr>
          <p:cNvPr id="15364" name="Content Placeholder 3"/>
          <p:cNvSpPr>
            <a:spLocks noGrp="1"/>
          </p:cNvSpPr>
          <p:nvPr>
            <p:ph sz="half" idx="2"/>
          </p:nvPr>
        </p:nvSpPr>
        <p:spPr>
          <a:xfrm>
            <a:off x="4453821" y="1718470"/>
            <a:ext cx="4651374" cy="4681141"/>
          </a:xfrm>
        </p:spPr>
        <p:txBody>
          <a:bodyPr>
            <a:normAutofit/>
          </a:bodyPr>
          <a:lstStyle/>
          <a:p>
            <a:pPr eaLnBrk="1" hangingPunct="1"/>
            <a:r>
              <a:rPr lang="en-GB" sz="2800" dirty="0" smtClean="0"/>
              <a:t>anything that is more important to us than God</a:t>
            </a:r>
          </a:p>
          <a:p>
            <a:pPr eaLnBrk="1" hangingPunct="1"/>
            <a:endParaRPr lang="en-GB" sz="1600" dirty="0"/>
          </a:p>
          <a:p>
            <a:pPr eaLnBrk="1" hangingPunct="1"/>
            <a:r>
              <a:rPr lang="en-GB" sz="2800" dirty="0" smtClean="0"/>
              <a:t>anything that occupies our hearts and our imagination more than God</a:t>
            </a:r>
          </a:p>
          <a:p>
            <a:pPr eaLnBrk="1" hangingPunct="1"/>
            <a:endParaRPr lang="en-GB" sz="1600" dirty="0"/>
          </a:p>
          <a:p>
            <a:pPr eaLnBrk="1" hangingPunct="1"/>
            <a:r>
              <a:rPr lang="en-GB" sz="2800" dirty="0" smtClean="0"/>
              <a:t>anything which is expected to give us something that only God can give</a:t>
            </a:r>
          </a:p>
        </p:txBody>
      </p:sp>
      <p:pic>
        <p:nvPicPr>
          <p:cNvPr id="13317" name="Content Placeholder 6"/>
          <p:cNvPicPr>
            <a:picLocks noGrp="1" noChangeAspect="1"/>
          </p:cNvPicPr>
          <p:nvPr>
            <p:ph sz="quarter" idx="4"/>
          </p:nvPr>
        </p:nvPicPr>
        <p:blipFill>
          <a:blip r:embed="rId2"/>
          <a:srcRect l="27022" r="-6200" b="9909"/>
          <a:stretch>
            <a:fillRect/>
          </a:stretch>
        </p:blipFill>
        <p:spPr>
          <a:xfrm>
            <a:off x="179512" y="1628801"/>
            <a:ext cx="4392083" cy="4320480"/>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8429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fade">
                                      <p:cBhvr>
                                        <p:cTn id="12" dur="500"/>
                                        <p:tgtEl>
                                          <p:spTgt spid="1536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4">
                                            <p:txEl>
                                              <p:pRg st="4" end="4"/>
                                            </p:txEl>
                                          </p:spTgt>
                                        </p:tgtEl>
                                        <p:attrNameLst>
                                          <p:attrName>style.visibility</p:attrName>
                                        </p:attrNameLst>
                                      </p:cBhvr>
                                      <p:to>
                                        <p:strVal val="visible"/>
                                      </p:to>
                                    </p:set>
                                    <p:animEffect transition="in" filter="fade">
                                      <p:cBhvr>
                                        <p:cTn id="17" dur="500"/>
                                        <p:tgtEl>
                                          <p:spTgt spid="153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title"/>
          </p:nvPr>
        </p:nvSpPr>
        <p:spPr>
          <a:xfrm>
            <a:off x="91722" y="275829"/>
            <a:ext cx="8960556" cy="1143000"/>
          </a:xfrm>
        </p:spPr>
        <p:txBody>
          <a:bodyPr>
            <a:normAutofit fontScale="90000"/>
          </a:bodyPr>
          <a:lstStyle/>
          <a:p>
            <a:pPr eaLnBrk="1" hangingPunct="1"/>
            <a:r>
              <a:rPr lang="en-GB" sz="4200" b="1"/>
              <a:t>How can we identify the </a:t>
            </a:r>
            <a:br>
              <a:rPr lang="en-GB" sz="4200" b="1"/>
            </a:br>
            <a:r>
              <a:rPr lang="en-GB" sz="4200" b="1"/>
              <a:t>idols in our lives? </a:t>
            </a:r>
          </a:p>
        </p:txBody>
      </p:sp>
      <p:sp>
        <p:nvSpPr>
          <p:cNvPr id="8" name="Content Placeholder 7"/>
          <p:cNvSpPr>
            <a:spLocks noGrp="1"/>
          </p:cNvSpPr>
          <p:nvPr>
            <p:ph idx="1"/>
          </p:nvPr>
        </p:nvSpPr>
        <p:spPr>
          <a:xfrm>
            <a:off x="2891015" y="1652983"/>
            <a:ext cx="6161263" cy="4956823"/>
          </a:xfrm>
        </p:spPr>
        <p:txBody>
          <a:bodyPr rtlCol="0">
            <a:noAutofit/>
          </a:bodyPr>
          <a:lstStyle/>
          <a:p>
            <a:pPr>
              <a:defRPr/>
            </a:pPr>
            <a:r>
              <a:rPr lang="en-GB" sz="2800" dirty="0" smtClean="0"/>
              <a:t>What are we doing when we are alone</a:t>
            </a:r>
            <a:r>
              <a:rPr lang="hu-HU" sz="2800" dirty="0" smtClean="0"/>
              <a:t>?</a:t>
            </a:r>
            <a:endParaRPr lang="en-GB" sz="2800" dirty="0" smtClean="0"/>
          </a:p>
          <a:p>
            <a:pPr>
              <a:defRPr/>
            </a:pPr>
            <a:endParaRPr lang="hu-HU" sz="2000" dirty="0"/>
          </a:p>
          <a:p>
            <a:pPr>
              <a:defRPr/>
            </a:pPr>
            <a:r>
              <a:rPr lang="en-GB" sz="2800" dirty="0" smtClean="0"/>
              <a:t>What are we spending our money on? </a:t>
            </a:r>
            <a:r>
              <a:rPr lang="en-GB" sz="2800" dirty="0"/>
              <a:t>Jesus said: </a:t>
            </a:r>
            <a:r>
              <a:rPr lang="en-GB" sz="2800" b="1" dirty="0"/>
              <a:t>“</a:t>
            </a:r>
            <a:r>
              <a:rPr lang="en-US" sz="2800" b="1" dirty="0"/>
              <a:t>For where your treasure is, there your heart will be also.” </a:t>
            </a:r>
            <a:r>
              <a:rPr lang="en-US" sz="2800" b="1" dirty="0" smtClean="0"/>
              <a:t> </a:t>
            </a:r>
            <a:r>
              <a:rPr lang="en-US" sz="2800" dirty="0" smtClean="0"/>
              <a:t>(</a:t>
            </a:r>
            <a:r>
              <a:rPr lang="en-US" sz="2800" dirty="0"/>
              <a:t>Mat </a:t>
            </a:r>
            <a:r>
              <a:rPr lang="en-US" sz="2800" dirty="0" smtClean="0"/>
              <a:t>6:21) </a:t>
            </a:r>
          </a:p>
          <a:p>
            <a:pPr>
              <a:defRPr/>
            </a:pPr>
            <a:endParaRPr lang="en-US" sz="2000" dirty="0"/>
          </a:p>
          <a:p>
            <a:pPr>
              <a:defRPr/>
            </a:pPr>
            <a:r>
              <a:rPr lang="en-GB" sz="2800" dirty="0"/>
              <a:t>How do we relate to God, when He does not comply with what we asked Him for in prayer</a:t>
            </a:r>
            <a:r>
              <a:rPr lang="en-GB" sz="2800" dirty="0" smtClean="0"/>
              <a:t>?</a:t>
            </a:r>
          </a:p>
          <a:p>
            <a:pPr>
              <a:defRPr/>
            </a:pPr>
            <a:endParaRPr lang="en-GB" sz="2400" dirty="0"/>
          </a:p>
          <a:p>
            <a:pPr>
              <a:defRPr/>
            </a:pPr>
            <a:r>
              <a:rPr lang="en-GB" sz="2800" dirty="0"/>
              <a:t>What lies behind our </a:t>
            </a:r>
            <a:r>
              <a:rPr lang="en-GB" sz="2800" dirty="0" smtClean="0"/>
              <a:t>pain?</a:t>
            </a:r>
          </a:p>
        </p:txBody>
      </p:sp>
      <p:pic>
        <p:nvPicPr>
          <p:cNvPr id="163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23" y="2438797"/>
            <a:ext cx="2658181" cy="29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58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Isaiah 6 – the essence of worship I. </a:t>
            </a:r>
            <a:endParaRPr lang="en-GB" dirty="0"/>
          </a:p>
        </p:txBody>
      </p:sp>
      <p:sp>
        <p:nvSpPr>
          <p:cNvPr id="3" name="Content Placeholder 2"/>
          <p:cNvSpPr>
            <a:spLocks noGrp="1"/>
          </p:cNvSpPr>
          <p:nvPr>
            <p:ph idx="1"/>
          </p:nvPr>
        </p:nvSpPr>
        <p:spPr>
          <a:xfrm>
            <a:off x="3968750" y="1475466"/>
            <a:ext cx="5029200" cy="5161099"/>
          </a:xfrm>
        </p:spPr>
        <p:txBody>
          <a:bodyPr>
            <a:normAutofit/>
          </a:bodyPr>
          <a:lstStyle/>
          <a:p>
            <a:pPr marL="0" indent="0">
              <a:buNone/>
            </a:pPr>
            <a:r>
              <a:rPr lang="en-GB" sz="2400" baseline="30000" dirty="0"/>
              <a:t>NIV  </a:t>
            </a:r>
            <a:r>
              <a:rPr lang="en-GB" sz="2400" b="1" dirty="0"/>
              <a:t>Isaiah </a:t>
            </a:r>
            <a:r>
              <a:rPr lang="en-GB" sz="2400" b="1" dirty="0" smtClean="0"/>
              <a:t>6:1-4</a:t>
            </a:r>
            <a:r>
              <a:rPr lang="en-GB" sz="2400" dirty="0" smtClean="0"/>
              <a:t> </a:t>
            </a:r>
            <a:r>
              <a:rPr lang="en-GB" sz="2400" dirty="0"/>
              <a:t>In the year that King </a:t>
            </a:r>
            <a:r>
              <a:rPr lang="en-GB" sz="2400" dirty="0" err="1" smtClean="0"/>
              <a:t>Uzziah</a:t>
            </a:r>
            <a:r>
              <a:rPr lang="en-GB" sz="2400" baseline="30000" dirty="0" smtClean="0"/>
              <a:t> </a:t>
            </a:r>
            <a:r>
              <a:rPr lang="en-GB" sz="2400" dirty="0"/>
              <a:t>died</a:t>
            </a:r>
            <a:r>
              <a:rPr lang="en-GB" sz="2400" dirty="0" smtClean="0"/>
              <a:t>,</a:t>
            </a:r>
            <a:r>
              <a:rPr lang="en-GB" sz="2400" baseline="30000" dirty="0" smtClean="0"/>
              <a:t> </a:t>
            </a:r>
            <a:r>
              <a:rPr lang="en-GB" sz="2400" dirty="0"/>
              <a:t>I saw the </a:t>
            </a:r>
            <a:r>
              <a:rPr lang="en-GB" sz="2400" dirty="0" smtClean="0"/>
              <a:t>Lord</a:t>
            </a:r>
            <a:r>
              <a:rPr lang="en-GB" sz="2400" baseline="30000" dirty="0" smtClean="0"/>
              <a:t> </a:t>
            </a:r>
            <a:r>
              <a:rPr lang="en-GB" sz="2400" dirty="0"/>
              <a:t>seated on a </a:t>
            </a:r>
            <a:r>
              <a:rPr lang="en-GB" sz="2400" dirty="0" smtClean="0"/>
              <a:t>throne,</a:t>
            </a:r>
            <a:r>
              <a:rPr lang="en-GB" sz="2400" baseline="30000" dirty="0"/>
              <a:t> </a:t>
            </a:r>
            <a:r>
              <a:rPr lang="en-GB" sz="2400" dirty="0" smtClean="0"/>
              <a:t>high </a:t>
            </a:r>
            <a:r>
              <a:rPr lang="en-GB" sz="2400" dirty="0"/>
              <a:t>and exalted</a:t>
            </a:r>
            <a:r>
              <a:rPr lang="en-GB" sz="2400" dirty="0" smtClean="0"/>
              <a:t>,</a:t>
            </a:r>
            <a:r>
              <a:rPr lang="en-GB" sz="2400" baseline="30000" dirty="0" smtClean="0"/>
              <a:t> </a:t>
            </a:r>
            <a:r>
              <a:rPr lang="en-GB" sz="2400" dirty="0"/>
              <a:t>and the train of his </a:t>
            </a:r>
            <a:r>
              <a:rPr lang="en-GB" sz="2400" dirty="0" smtClean="0"/>
              <a:t>robe</a:t>
            </a:r>
            <a:r>
              <a:rPr lang="en-GB" sz="2400" baseline="30000" dirty="0" smtClean="0"/>
              <a:t> </a:t>
            </a:r>
            <a:r>
              <a:rPr lang="en-GB" sz="2400" dirty="0"/>
              <a:t>filled the temple. </a:t>
            </a:r>
            <a:r>
              <a:rPr lang="en-GB" sz="2400" baseline="30000" dirty="0"/>
              <a:t>2</a:t>
            </a:r>
            <a:r>
              <a:rPr lang="en-GB" sz="2400" dirty="0"/>
              <a:t> Above him were seraphs</a:t>
            </a:r>
            <a:r>
              <a:rPr lang="en-GB" sz="2400" dirty="0" smtClean="0"/>
              <a:t>,</a:t>
            </a:r>
            <a:r>
              <a:rPr lang="en-GB" sz="2400" baseline="30000" dirty="0" smtClean="0"/>
              <a:t> </a:t>
            </a:r>
            <a:r>
              <a:rPr lang="en-GB" sz="2400" dirty="0"/>
              <a:t>each with six wings: With two wings they covered their faces, with two they covered their feet</a:t>
            </a:r>
            <a:r>
              <a:rPr lang="en-GB" sz="2400" dirty="0" smtClean="0"/>
              <a:t>,</a:t>
            </a:r>
            <a:r>
              <a:rPr lang="en-GB" sz="2400" baseline="30000" dirty="0" smtClean="0"/>
              <a:t> </a:t>
            </a:r>
            <a:r>
              <a:rPr lang="en-GB" sz="2400" dirty="0"/>
              <a:t>and with two they were flying. </a:t>
            </a:r>
            <a:r>
              <a:rPr lang="en-GB" sz="2400" baseline="30000" dirty="0"/>
              <a:t>3</a:t>
            </a:r>
            <a:r>
              <a:rPr lang="en-GB" sz="2400" dirty="0"/>
              <a:t> And they were calling to one another: "Holy, </a:t>
            </a:r>
            <a:r>
              <a:rPr lang="en-GB" sz="2400" dirty="0" smtClean="0"/>
              <a:t>holy, </a:t>
            </a:r>
            <a:r>
              <a:rPr lang="en-GB" sz="2400" dirty="0"/>
              <a:t>holy is the LORD Almighty</a:t>
            </a:r>
            <a:r>
              <a:rPr lang="en-GB" sz="2400" dirty="0" smtClean="0"/>
              <a:t>;</a:t>
            </a:r>
            <a:r>
              <a:rPr lang="en-GB" sz="2400" baseline="30000" dirty="0" smtClean="0"/>
              <a:t> </a:t>
            </a:r>
            <a:r>
              <a:rPr lang="en-GB" sz="2400" dirty="0"/>
              <a:t>the whole </a:t>
            </a:r>
            <a:r>
              <a:rPr lang="en-GB" sz="2400" dirty="0" smtClean="0"/>
              <a:t>earth</a:t>
            </a:r>
            <a:r>
              <a:rPr lang="en-GB" sz="2400" baseline="30000" dirty="0" smtClean="0"/>
              <a:t> </a:t>
            </a:r>
            <a:r>
              <a:rPr lang="en-GB" sz="2400" dirty="0"/>
              <a:t>is full of his glory</a:t>
            </a:r>
            <a:r>
              <a:rPr lang="en-GB" sz="2400" dirty="0" smtClean="0"/>
              <a:t>."</a:t>
            </a:r>
            <a:r>
              <a:rPr lang="en-GB" sz="2400" baseline="30000" dirty="0" smtClean="0"/>
              <a:t> </a:t>
            </a:r>
            <a:r>
              <a:rPr lang="en-GB" sz="2400" baseline="30000" dirty="0"/>
              <a:t>4</a:t>
            </a:r>
            <a:r>
              <a:rPr lang="en-GB" sz="2400" dirty="0"/>
              <a:t> At the sound of their voices the doorposts and thresholds shook and the temple was filled with smoke. </a:t>
            </a:r>
            <a:endParaRPr lang="en-GB" sz="2400" dirty="0" smtClean="0"/>
          </a:p>
          <a:p>
            <a:pPr marL="0" indent="0">
              <a:buNone/>
            </a:pPr>
            <a:r>
              <a:rPr lang="en-GB" sz="2400" dirty="0" smtClean="0"/>
              <a:t>I. Seeing God and worship Him!</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22" y="1712320"/>
            <a:ext cx="3731644" cy="4583977"/>
          </a:xfrm>
          <a:prstGeom prst="rect">
            <a:avLst/>
          </a:prstGeom>
        </p:spPr>
      </p:pic>
    </p:spTree>
    <p:extLst>
      <p:ext uri="{BB962C8B-B14F-4D97-AF65-F5344CB8AC3E}">
        <p14:creationId xmlns:p14="http://schemas.microsoft.com/office/powerpoint/2010/main" val="291570581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TotalTime>
  <Words>1356</Words>
  <Application>Microsoft Office PowerPoint</Application>
  <PresentationFormat>Skjermfremvisning (4:3)</PresentationFormat>
  <Paragraphs>115</Paragraphs>
  <Slides>43</Slides>
  <Notes>0</Notes>
  <HiddenSlides>0</HiddenSlides>
  <MMClips>0</MMClips>
  <ScaleCrop>false</ScaleCrop>
  <HeadingPairs>
    <vt:vector size="4" baseType="variant">
      <vt:variant>
        <vt:lpstr>Tema</vt:lpstr>
      </vt:variant>
      <vt:variant>
        <vt:i4>1</vt:i4>
      </vt:variant>
      <vt:variant>
        <vt:lpstr>Lysbildetitler</vt:lpstr>
      </vt:variant>
      <vt:variant>
        <vt:i4>43</vt:i4>
      </vt:variant>
    </vt:vector>
  </HeadingPairs>
  <TitlesOfParts>
    <vt:vector size="44" baseType="lpstr">
      <vt:lpstr>Office Theme</vt:lpstr>
      <vt:lpstr>Worship and Edification</vt:lpstr>
      <vt:lpstr>Call to worship</vt:lpstr>
      <vt:lpstr>PowerPoint-presentasjon</vt:lpstr>
      <vt:lpstr>Prayer offered on the pitch</vt:lpstr>
      <vt:lpstr>Worship as Response to the universal hunger </vt:lpstr>
      <vt:lpstr>The human heart is the greatest idol factory</vt:lpstr>
      <vt:lpstr>What is an idol, a false god? </vt:lpstr>
      <vt:lpstr>How can we identify the  idols in our lives? </vt:lpstr>
      <vt:lpstr>Isaiah 6 – the essence of worship I. </vt:lpstr>
      <vt:lpstr>Isaiah 6 – the essence of worship II.</vt:lpstr>
      <vt:lpstr>Priest in worship - Kingly priesthood</vt:lpstr>
      <vt:lpstr>As priests we offer sacrifices</vt:lpstr>
      <vt:lpstr>PowerPoint-presentasjon</vt:lpstr>
      <vt:lpstr>PowerPoint-presentasjon</vt:lpstr>
      <vt:lpstr>Heavenly Worship - Revelation</vt:lpstr>
      <vt:lpstr>Heavenly Worship - Revelation</vt:lpstr>
      <vt:lpstr>PowerPoint-presentasjon</vt:lpstr>
      <vt:lpstr>Sermon of edification</vt:lpstr>
      <vt:lpstr>An Ancient story of GRACE</vt:lpstr>
      <vt:lpstr>King David’s question:</vt:lpstr>
      <vt:lpstr>GRACE</vt:lpstr>
      <vt:lpstr>Is there “anyone”?</vt:lpstr>
      <vt:lpstr>Communicate GRACE</vt:lpstr>
      <vt:lpstr>They found a “nobody” </vt:lpstr>
      <vt:lpstr>Background Info</vt:lpstr>
      <vt:lpstr>GRACE is always asking the right question</vt:lpstr>
      <vt:lpstr>Barren place:</vt:lpstr>
      <vt:lpstr>This “nobody” was loved...</vt:lpstr>
      <vt:lpstr>PowerPoint-presentasjon</vt:lpstr>
      <vt:lpstr>Meeting with the King</vt:lpstr>
      <vt:lpstr>Thomas Jefferson</vt:lpstr>
      <vt:lpstr>Grace released...</vt:lpstr>
      <vt:lpstr>The “YES Face” of GRACE</vt:lpstr>
      <vt:lpstr>Grace unmerited...</vt:lpstr>
      <vt:lpstr>PowerPoint-presentasjon</vt:lpstr>
      <vt:lpstr>You are invited to the King’s table</vt:lpstr>
      <vt:lpstr>Lessons to learn:</vt:lpstr>
      <vt:lpstr>Lessons to learn:</vt:lpstr>
      <vt:lpstr>Lessons to learn:</vt:lpstr>
      <vt:lpstr>Lessons to learn:</vt:lpstr>
      <vt:lpstr>Lessons to learn:</vt:lpstr>
      <vt:lpstr>Lessons to learn:</vt:lpstr>
      <vt:lpstr>Franz Joseph</vt:lpstr>
    </vt:vector>
  </TitlesOfParts>
  <Company>Seventh-Day Adventists, Trans-European Division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Worship</dc:title>
  <dc:creator>Janos Kovacs-Biro</dc:creator>
  <cp:lastModifiedBy>Rolf Andvik</cp:lastModifiedBy>
  <cp:revision>22</cp:revision>
  <dcterms:created xsi:type="dcterms:W3CDTF">2013-03-30T20:47:16Z</dcterms:created>
  <dcterms:modified xsi:type="dcterms:W3CDTF">2013-04-21T13:35:18Z</dcterms:modified>
</cp:coreProperties>
</file>