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7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38CFA-2161-4986-B40A-805153FC045D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8ABD-F9C8-4EB6-B8B2-230F43EE9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9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481E0D4E-458B-4170-8C06-B16121828384}" type="slidenum">
              <a:rPr lang="de-DE" smtClean="0"/>
              <a:pPr eaLnBrk="1" hangingPunct="1"/>
              <a:t>29</a:t>
            </a:fld>
            <a:endParaRPr lang="de-DE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2C7D8D4-6F36-4287-AD92-FF860E27998B}" type="slidenum">
              <a:rPr lang="de-DE" smtClean="0"/>
              <a:pPr eaLnBrk="1" hangingPunct="1"/>
              <a:t>38</a:t>
            </a:fld>
            <a:endParaRPr lang="de-DE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31EA6DC-B060-4A5D-8D5E-8AC90647B509}" type="slidenum">
              <a:rPr lang="de-DE" smtClean="0"/>
              <a:pPr eaLnBrk="1" hangingPunct="1"/>
              <a:t>39</a:t>
            </a:fld>
            <a:endParaRPr lang="de-D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6BFA5B9-5498-4F9D-80E4-2C4BD596CE53}" type="slidenum">
              <a:rPr lang="de-DE" smtClean="0"/>
              <a:pPr eaLnBrk="1" hangingPunct="1"/>
              <a:t>40</a:t>
            </a:fld>
            <a:endParaRPr lang="de-DE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4456E2E-D07E-4F2A-8FDD-65B97043888F}" type="slidenum">
              <a:rPr lang="de-DE" smtClean="0"/>
              <a:pPr eaLnBrk="1" hangingPunct="1"/>
              <a:t>43</a:t>
            </a:fld>
            <a:endParaRPr lang="de-DE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587CB80-AEE6-4A9E-A200-05913D4F8B68}" type="slidenum">
              <a:rPr lang="de-DE" smtClean="0"/>
              <a:pPr eaLnBrk="1" hangingPunct="1"/>
              <a:t>44</a:t>
            </a:fld>
            <a:endParaRPr lang="de-DE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4555A71-0EF6-4599-9849-30539D32F397}" type="slidenum">
              <a:rPr lang="de-DE" smtClean="0"/>
              <a:pPr eaLnBrk="1" hangingPunct="1"/>
              <a:t>30</a:t>
            </a:fld>
            <a:endParaRPr lang="de-DE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5954870-EAB3-4564-8C0D-4C8374D04D27}" type="slidenum">
              <a:rPr lang="de-DE" smtClean="0"/>
              <a:pPr eaLnBrk="1" hangingPunct="1"/>
              <a:t>31</a:t>
            </a:fld>
            <a:endParaRPr lang="de-DE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D17472E-749B-47C3-919B-4DD208C56CB2}" type="slidenum">
              <a:rPr lang="de-DE" smtClean="0"/>
              <a:pPr eaLnBrk="1" hangingPunct="1"/>
              <a:t>32</a:t>
            </a:fld>
            <a:endParaRPr lang="de-D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5D33701-58D4-4551-AC90-340F8DC4A9DD}" type="slidenum">
              <a:rPr lang="de-DE" smtClean="0"/>
              <a:pPr eaLnBrk="1" hangingPunct="1"/>
              <a:t>33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22A6566-B82C-47AE-9CB3-231103A8D55F}" type="slidenum">
              <a:rPr lang="de-DE" smtClean="0"/>
              <a:pPr eaLnBrk="1" hangingPunct="1"/>
              <a:t>34</a:t>
            </a:fld>
            <a:endParaRPr lang="de-DE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5C6BF15-478D-4310-A8F0-7F38DEB4418D}" type="slidenum">
              <a:rPr lang="de-DE" smtClean="0"/>
              <a:pPr eaLnBrk="1" hangingPunct="1"/>
              <a:t>35</a:t>
            </a:fld>
            <a:endParaRPr lang="de-DE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5A15314-C205-433F-B708-8E85D2D4BF8F}" type="slidenum">
              <a:rPr lang="de-DE" smtClean="0"/>
              <a:pPr eaLnBrk="1" hangingPunct="1"/>
              <a:t>36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230B65A-0953-41FF-9C10-596E7006CB07}" type="slidenum">
              <a:rPr lang="de-DE" smtClean="0"/>
              <a:pPr eaLnBrk="1" hangingPunct="1"/>
              <a:t>37</a:t>
            </a:fld>
            <a:endParaRPr lang="de-DE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5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8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8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5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8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1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2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FCDE-62AA-4587-AC4A-DAA2D84B8B0E}" type="datetimeFigureOut">
              <a:rPr lang="en-GB" smtClean="0"/>
              <a:t>19/01/2013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E1F0-95B7-4D98-91DC-985DAED99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7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monillustrations.com/" TargetMode="External"/><Relationship Id="rId2" Type="http://schemas.openxmlformats.org/officeDocument/2006/relationships/hyperlink" Target="http://www.sermoncentr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achingtoday.com/find-sermon-illustration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Useful materials for sermon preparations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941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5943004" cy="36258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The Bible was not given to increase our knowledge but to change our lives.</a:t>
            </a:r>
            <a:r>
              <a:rPr lang="en-GB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dirty="0" smtClean="0"/>
              <a:t> -- D. L. Moody,  Leadership, Vol. 9, no. 2. </a:t>
            </a:r>
          </a:p>
        </p:txBody>
      </p:sp>
      <p:pic>
        <p:nvPicPr>
          <p:cNvPr id="8194" name="Picture 2" descr="http://www.wholesomewords.org/images/moody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94764"/>
            <a:ext cx="2168504" cy="2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4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Journaling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5256584" cy="46371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As you study the Word write in your journal ideas and applications meaningful and exciting to you</a:t>
            </a:r>
          </a:p>
          <a:p>
            <a:pPr eaLnBrk="1" hangingPunct="1">
              <a:defRPr/>
            </a:pPr>
            <a:r>
              <a:rPr lang="en-GB" dirty="0" smtClean="0"/>
              <a:t>The secret of interesting sermons: we interest others by that which exceedingly interests us</a:t>
            </a:r>
          </a:p>
          <a:p>
            <a:pPr eaLnBrk="1" hangingPunct="1">
              <a:defRPr/>
            </a:pPr>
            <a:r>
              <a:rPr lang="en-GB" dirty="0" smtClean="0"/>
              <a:t>Journaling helps us focusing on the target</a:t>
            </a:r>
          </a:p>
          <a:p>
            <a:pPr eaLnBrk="1" hangingPunct="1">
              <a:defRPr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r="12117"/>
          <a:stretch/>
        </p:blipFill>
        <p:spPr>
          <a:xfrm>
            <a:off x="5652120" y="1916832"/>
            <a:ext cx="32020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Use and involve your senses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Take one story from your Bible!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A. What do you see?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B. What do you hear?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C. What can you smell?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D. What taste can you feel?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E. What can you feel on your skin?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Put together the story!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Write a letter to Jesus in your Journal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25"/>
          <a:stretch/>
        </p:blipFill>
        <p:spPr>
          <a:xfrm>
            <a:off x="5940152" y="1951845"/>
            <a:ext cx="3059832" cy="30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Setting </a:t>
            </a:r>
            <a:r>
              <a:rPr lang="en-GB" b="1" dirty="0" smtClean="0"/>
              <a:t>up your library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91513" cy="50403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Shelf 1. Reference books: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smtClean="0"/>
              <a:t>Dictionaries, concordances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smtClean="0"/>
              <a:t>Bible versions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smtClean="0"/>
              <a:t>Bible atlases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sz="2400" smtClean="0"/>
              <a:t>Pastor’s manual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Shelf 2. Spirit of Prophecy books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Shelf 3-4. Old and New Testament books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Shelf 5. Doctrines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Shelf 6. Sermons and Sermon preparation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Shelf 7. Magazines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smtClean="0"/>
              <a:t>Shelf 8-12. Theology, Philosophy, Music, Counselling, Work of the Pastor </a:t>
            </a:r>
          </a:p>
        </p:txBody>
      </p:sp>
    </p:spTree>
    <p:extLst>
      <p:ext uri="{BB962C8B-B14F-4D97-AF65-F5344CB8AC3E}">
        <p14:creationId xmlns:p14="http://schemas.microsoft.com/office/powerpoint/2010/main" val="275957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Use other resources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32297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Newspapers/Radio/TV/Internet</a:t>
            </a:r>
          </a:p>
          <a:p>
            <a:pPr eaLnBrk="1" hangingPunct="1">
              <a:defRPr/>
            </a:pPr>
            <a:r>
              <a:rPr lang="en-GB" dirty="0" smtClean="0"/>
              <a:t>Public Libraries</a:t>
            </a:r>
          </a:p>
          <a:p>
            <a:pPr eaLnBrk="1" hangingPunct="1">
              <a:defRPr/>
            </a:pPr>
            <a:r>
              <a:rPr lang="en-GB" dirty="0" smtClean="0"/>
              <a:t>Theological Institutions</a:t>
            </a:r>
          </a:p>
          <a:p>
            <a:pPr eaLnBrk="1" hangingPunct="1">
              <a:defRPr/>
            </a:pPr>
            <a:r>
              <a:rPr lang="en-GB" dirty="0" smtClean="0"/>
              <a:t>Research Institutions</a:t>
            </a:r>
          </a:p>
          <a:p>
            <a:pPr eaLnBrk="1" hangingPunct="1">
              <a:defRPr/>
            </a:pPr>
            <a:r>
              <a:rPr lang="en-GB" dirty="0" smtClean="0"/>
              <a:t>Scholars and leaders of the Church</a:t>
            </a:r>
          </a:p>
          <a:p>
            <a:pPr eaLnBrk="1" hangingPunct="1">
              <a:defRPr/>
            </a:pPr>
            <a:r>
              <a:rPr lang="en-GB" dirty="0" smtClean="0"/>
              <a:t>Be connected to the World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r="26000"/>
          <a:stretch/>
        </p:blipFill>
        <p:spPr>
          <a:xfrm>
            <a:off x="6289497" y="1340768"/>
            <a:ext cx="274522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1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Pray, Study, Preach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Pray before you begin your study</a:t>
            </a:r>
          </a:p>
          <a:p>
            <a:pPr eaLnBrk="1" hangingPunct="1">
              <a:defRPr/>
            </a:pPr>
            <a:r>
              <a:rPr lang="en-GB" dirty="0" smtClean="0"/>
              <a:t>Pray while you are studying</a:t>
            </a:r>
          </a:p>
          <a:p>
            <a:pPr eaLnBrk="1" hangingPunct="1">
              <a:defRPr/>
            </a:pPr>
            <a:r>
              <a:rPr lang="en-GB" dirty="0" smtClean="0"/>
              <a:t>Pray while you are preaching</a:t>
            </a:r>
          </a:p>
          <a:p>
            <a:pPr eaLnBrk="1" hangingPunct="1">
              <a:defRPr/>
            </a:pPr>
            <a:r>
              <a:rPr lang="en-GB" dirty="0" smtClean="0"/>
              <a:t>Powerful preaching is prayed down, not worked up</a:t>
            </a:r>
          </a:p>
          <a:p>
            <a:pPr eaLnBrk="1" hangingPunct="1">
              <a:defRPr/>
            </a:pPr>
            <a:r>
              <a:rPr lang="en-GB" dirty="0" smtClean="0"/>
              <a:t>Bathe your study and preaching in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1988840"/>
            <a:ext cx="2592594" cy="35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/>
              <a:t>Know </a:t>
            </a:r>
            <a:r>
              <a:rPr lang="en-GB" sz="4000" b="1" dirty="0" smtClean="0"/>
              <a:t>your people and listeners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Study your people</a:t>
            </a:r>
          </a:p>
          <a:p>
            <a:pPr eaLnBrk="1" hangingPunct="1">
              <a:defRPr/>
            </a:pPr>
            <a:r>
              <a:rPr lang="en-GB" dirty="0" smtClean="0"/>
              <a:t>Know their thoughts, desires, plans, problems</a:t>
            </a:r>
          </a:p>
          <a:p>
            <a:pPr eaLnBrk="1" hangingPunct="1">
              <a:defRPr/>
            </a:pPr>
            <a:r>
              <a:rPr lang="en-GB" dirty="0" smtClean="0"/>
              <a:t>Get closer to them</a:t>
            </a:r>
          </a:p>
          <a:p>
            <a:pPr eaLnBrk="1" hangingPunct="1">
              <a:defRPr/>
            </a:pPr>
            <a:r>
              <a:rPr lang="en-GB" dirty="0" smtClean="0"/>
              <a:t>Get lectures on Anthropology, Psychology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r="16895"/>
          <a:stretch/>
        </p:blipFill>
        <p:spPr>
          <a:xfrm>
            <a:off x="5952814" y="1916831"/>
            <a:ext cx="3007522" cy="279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Illustrations...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Importance of Illustrations were emphasized in Jesus' preaching. </a:t>
            </a:r>
          </a:p>
          <a:p>
            <a:pPr>
              <a:defRPr/>
            </a:pPr>
            <a:r>
              <a:rPr lang="en-US" dirty="0" smtClean="0"/>
              <a:t>Illustrations help hold attention. </a:t>
            </a:r>
          </a:p>
          <a:p>
            <a:pPr>
              <a:defRPr/>
            </a:pPr>
            <a:r>
              <a:rPr lang="en-US" dirty="0" smtClean="0"/>
              <a:t>Illustrations motivate by adding emotion to your logic. </a:t>
            </a:r>
          </a:p>
          <a:p>
            <a:pPr>
              <a:defRPr/>
            </a:pPr>
            <a:r>
              <a:rPr lang="en-US" dirty="0" smtClean="0"/>
              <a:t>Illustrations help listeners retain truth longer.</a:t>
            </a:r>
          </a:p>
          <a:p>
            <a:pPr>
              <a:defRPr/>
            </a:pPr>
            <a:r>
              <a:rPr lang="en-US" dirty="0" smtClean="0"/>
              <a:t>Bible principles are the nail in the sermon, illustrations are the hummer 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Purpose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a. Illustrations are not to clarify truth to the mind, but primarily to the </a:t>
            </a:r>
            <a:r>
              <a:rPr lang="en-GB" dirty="0" smtClean="0"/>
              <a:t>heart: </a:t>
            </a:r>
            <a:r>
              <a:rPr lang="en-GB" i="1" dirty="0"/>
              <a:t>illustrate – is to primarily motivate, not to clarify</a:t>
            </a:r>
            <a:endParaRPr lang="en-GB" dirty="0"/>
          </a:p>
          <a:p>
            <a:r>
              <a:rPr lang="en-GB" dirty="0"/>
              <a:t>b. Explanation proves the truth</a:t>
            </a:r>
          </a:p>
          <a:p>
            <a:r>
              <a:rPr lang="en-GB" dirty="0"/>
              <a:t>c. Illustrations are intended to </a:t>
            </a:r>
            <a:r>
              <a:rPr lang="en-GB" i="1" dirty="0"/>
              <a:t>root the truth </a:t>
            </a:r>
            <a:r>
              <a:rPr lang="en-GB" dirty="0"/>
              <a:t>in the life of a believer</a:t>
            </a:r>
          </a:p>
          <a:p>
            <a:pPr lvl="1"/>
            <a:r>
              <a:rPr lang="en-GB" dirty="0" err="1"/>
              <a:t>i</a:t>
            </a:r>
            <a:r>
              <a:rPr lang="en-GB" dirty="0"/>
              <a:t>. illustrating should primarily be for application versus explanation</a:t>
            </a:r>
          </a:p>
          <a:p>
            <a:pPr lvl="1"/>
            <a:r>
              <a:rPr lang="en-GB" dirty="0"/>
              <a:t>ii. ground listener in the mind, emotion, and will to experience what it </a:t>
            </a:r>
            <a:r>
              <a:rPr lang="en-GB" dirty="0" smtClean="0"/>
              <a:t>would be </a:t>
            </a:r>
            <a:r>
              <a:rPr lang="en-GB" dirty="0"/>
              <a:t>like to see this truth in their lives.</a:t>
            </a:r>
          </a:p>
          <a:p>
            <a:pPr lvl="1"/>
            <a:r>
              <a:rPr lang="en-GB" dirty="0"/>
              <a:t>iii. It does not have to be contemporary, it could be historical</a:t>
            </a:r>
          </a:p>
          <a:p>
            <a:r>
              <a:rPr lang="en-GB" dirty="0"/>
              <a:t>d. Life-situations reflect real problems and common emotions</a:t>
            </a:r>
          </a:p>
        </p:txBody>
      </p:sp>
    </p:spTree>
    <p:extLst>
      <p:ext uri="{BB962C8B-B14F-4D97-AF65-F5344CB8AC3E}">
        <p14:creationId xmlns:p14="http://schemas.microsoft.com/office/powerpoint/2010/main" val="25052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use illustrations?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/>
              <a:t>Be sure that the illustration illustrates. </a:t>
            </a:r>
            <a:endParaRPr lang="en-GB" i="1" dirty="0" smtClean="0"/>
          </a:p>
          <a:p>
            <a:r>
              <a:rPr lang="en-GB" i="1" dirty="0" smtClean="0"/>
              <a:t>Illustrations </a:t>
            </a:r>
            <a:r>
              <a:rPr lang="en-GB" i="1" dirty="0"/>
              <a:t>must be easily understood. </a:t>
            </a:r>
            <a:r>
              <a:rPr lang="en-GB" dirty="0"/>
              <a:t>Like a good joke, too much explanation </a:t>
            </a:r>
            <a:r>
              <a:rPr lang="en-GB" dirty="0" smtClean="0"/>
              <a:t>indicates a </a:t>
            </a:r>
            <a:r>
              <a:rPr lang="en-GB" dirty="0"/>
              <a:t>lack of clarity or a lack of illustration.</a:t>
            </a:r>
          </a:p>
          <a:p>
            <a:r>
              <a:rPr lang="en-GB" i="1" dirty="0" smtClean="0"/>
              <a:t>Illustrations </a:t>
            </a:r>
            <a:r>
              <a:rPr lang="en-GB" i="1" dirty="0"/>
              <a:t>need to be credible. </a:t>
            </a:r>
            <a:r>
              <a:rPr lang="en-GB" dirty="0"/>
              <a:t>Make sure that you get the facts </a:t>
            </a:r>
            <a:r>
              <a:rPr lang="en-GB" dirty="0" smtClean="0"/>
              <a:t>correct.</a:t>
            </a:r>
          </a:p>
          <a:p>
            <a:r>
              <a:rPr lang="en-GB" i="1" dirty="0" smtClean="0"/>
              <a:t>Personal </a:t>
            </a:r>
            <a:r>
              <a:rPr lang="en-GB" i="1" dirty="0"/>
              <a:t>illustrations help your audience identify, but the illustration should be </a:t>
            </a:r>
            <a:r>
              <a:rPr lang="en-GB" i="1" dirty="0" smtClean="0"/>
              <a:t>modest, true</a:t>
            </a:r>
            <a:r>
              <a:rPr lang="en-GB" i="1" dirty="0"/>
              <a:t>, and discreet. </a:t>
            </a:r>
            <a:r>
              <a:rPr lang="en-GB" dirty="0"/>
              <a:t>Moreover, it’s wise to follow the advice of Howard Hendricks</a:t>
            </a:r>
            <a:r>
              <a:rPr lang="en-GB" dirty="0" smtClean="0"/>
              <a:t>: “</a:t>
            </a:r>
            <a:r>
              <a:rPr lang="en-GB" dirty="0"/>
              <a:t>People will learn more from your struggles than your victories.”</a:t>
            </a:r>
          </a:p>
          <a:p>
            <a:r>
              <a:rPr lang="en-GB" i="1" dirty="0" smtClean="0"/>
              <a:t>Tell </a:t>
            </a:r>
            <a:r>
              <a:rPr lang="en-GB" i="1" dirty="0"/>
              <a:t>an illustration instead of reading it.</a:t>
            </a:r>
          </a:p>
          <a:p>
            <a:r>
              <a:rPr lang="en-GB" i="1" dirty="0" smtClean="0"/>
              <a:t>Do </a:t>
            </a:r>
            <a:r>
              <a:rPr lang="en-GB" i="1" dirty="0"/>
              <a:t>not use an illustration that has more impact than the big idea of the sermon.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4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Ancient proverb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2" y="1484784"/>
            <a:ext cx="6363938" cy="50405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b="1" i="1" dirty="0" smtClean="0"/>
              <a:t>“He who knows and knows that he knows, is a master. </a:t>
            </a:r>
          </a:p>
          <a:p>
            <a:pPr algn="ctr" eaLnBrk="1" hangingPunct="1">
              <a:defRPr/>
            </a:pPr>
            <a:r>
              <a:rPr lang="en-GB" b="1" i="1" dirty="0" smtClean="0"/>
              <a:t>He who knows and does not know that he knows, needs a teacher. </a:t>
            </a:r>
          </a:p>
          <a:p>
            <a:pPr algn="ctr" eaLnBrk="1" hangingPunct="1">
              <a:defRPr/>
            </a:pPr>
            <a:r>
              <a:rPr lang="en-GB" b="1" i="1" dirty="0" smtClean="0"/>
              <a:t>He who does not know and knows that he does know, needs love. </a:t>
            </a:r>
          </a:p>
          <a:p>
            <a:pPr algn="ctr" eaLnBrk="1" hangingPunct="1">
              <a:defRPr/>
            </a:pPr>
            <a:r>
              <a:rPr lang="en-GB" b="1" i="1" dirty="0" smtClean="0"/>
              <a:t>He who does not know and knows that he does not know, is lost.”</a:t>
            </a:r>
            <a:r>
              <a:rPr lang="en-GB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0"/>
          <a:stretch/>
        </p:blipFill>
        <p:spPr>
          <a:xfrm>
            <a:off x="6473011" y="1772816"/>
            <a:ext cx="253948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4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en-GB" b="1" i="1" dirty="0"/>
              <a:t>The power of the sermon is </a:t>
            </a:r>
            <a:r>
              <a:rPr lang="en-GB" b="1" i="1" dirty="0" smtClean="0"/>
              <a:t>never in </a:t>
            </a:r>
            <a:r>
              <a:rPr lang="en-GB" b="1" i="1" dirty="0"/>
              <a:t>the illustration. The power of the sermon is in the Word of God.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9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illustrations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sermon illustration is a story that may be used to help illuminate a Biblical truth</a:t>
            </a:r>
            <a:r>
              <a:rPr lang="en-GB" dirty="0" smtClean="0"/>
              <a:t>.</a:t>
            </a:r>
          </a:p>
          <a:p>
            <a:r>
              <a:rPr lang="en-GB" dirty="0"/>
              <a:t>dullness is no longer regarded as an indication of either a profound mind or a pious </a:t>
            </a:r>
            <a:r>
              <a:rPr lang="en-GB" dirty="0" smtClean="0"/>
              <a:t>heart</a:t>
            </a:r>
          </a:p>
          <a:p>
            <a:r>
              <a:rPr lang="en-GB" dirty="0"/>
              <a:t>The day has passed when people will scratch their heads and lift their hands in admiration over a sermon which is "so deep" that they cannot understand it. </a:t>
            </a:r>
            <a:endParaRPr lang="en-GB" dirty="0" smtClean="0"/>
          </a:p>
          <a:p>
            <a:r>
              <a:rPr lang="en-GB" dirty="0"/>
              <a:t>It is no longer a crime to have a style that can be at once comprehended. </a:t>
            </a:r>
          </a:p>
        </p:txBody>
      </p:sp>
    </p:spTree>
    <p:extLst>
      <p:ext uri="{BB962C8B-B14F-4D97-AF65-F5344CB8AC3E}">
        <p14:creationId xmlns:p14="http://schemas.microsoft.com/office/powerpoint/2010/main" val="22866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no place where clearness and simplicity are more absolutely imperative than in the pulpit</a:t>
            </a:r>
            <a:r>
              <a:rPr lang="en-GB" dirty="0" smtClean="0"/>
              <a:t>.</a:t>
            </a:r>
          </a:p>
          <a:p>
            <a:r>
              <a:rPr lang="en-GB" dirty="0"/>
              <a:t>the use of the sermon illustration helps the sermon to win. </a:t>
            </a:r>
          </a:p>
          <a:p>
            <a:r>
              <a:rPr lang="en-GB" dirty="0"/>
              <a:t>The preacher is a messenger from God; he has good news to tell</a:t>
            </a:r>
            <a:r>
              <a:rPr lang="en-GB" dirty="0" smtClean="0"/>
              <a:t>.</a:t>
            </a:r>
          </a:p>
          <a:p>
            <a:r>
              <a:rPr lang="en-GB" dirty="0"/>
              <a:t>The messenger must appear in him. </a:t>
            </a:r>
          </a:p>
        </p:txBody>
      </p:sp>
    </p:spTree>
    <p:extLst>
      <p:ext uri="{BB962C8B-B14F-4D97-AF65-F5344CB8AC3E}">
        <p14:creationId xmlns:p14="http://schemas.microsoft.com/office/powerpoint/2010/main" val="34209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922" y="274638"/>
            <a:ext cx="6978877" cy="1143000"/>
          </a:xfrm>
        </p:spPr>
        <p:txBody>
          <a:bodyPr/>
          <a:lstStyle/>
          <a:p>
            <a:r>
              <a:rPr lang="en-GB" b="1" dirty="0" smtClean="0"/>
              <a:t>The preacher is </a:t>
            </a:r>
            <a:r>
              <a:rPr lang="en-GB" b="1" dirty="0"/>
              <a:t>a story-teller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man who can not tell a story well should go to school to learn from somebody who can teach him, if he wants to be a successful preacher. </a:t>
            </a:r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is a true sense in which the preacher's whole mission is to tell the story of Jesus. </a:t>
            </a:r>
            <a:endParaRPr lang="en-GB" dirty="0" smtClean="0"/>
          </a:p>
          <a:p>
            <a:r>
              <a:rPr lang="en-GB" dirty="0"/>
              <a:t>To tell a story well you must appeal to the imagination. </a:t>
            </a:r>
          </a:p>
          <a:p>
            <a:r>
              <a:rPr lang="en-GB" dirty="0"/>
              <a:t>You can never greatly stir men's hearts without this appeal to the imagination.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38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power of stories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In their own time men like </a:t>
            </a:r>
            <a:r>
              <a:rPr lang="en-GB" dirty="0" err="1"/>
              <a:t>Liddon</a:t>
            </a:r>
            <a:r>
              <a:rPr lang="en-GB" dirty="0"/>
              <a:t> and Spurgeon and Farrar and </a:t>
            </a:r>
            <a:r>
              <a:rPr lang="en-GB" dirty="0" err="1"/>
              <a:t>Pearse</a:t>
            </a:r>
            <a:r>
              <a:rPr lang="en-GB" dirty="0"/>
              <a:t> and Simpson and Phillips Brooks and Beecher and Moody and </a:t>
            </a:r>
            <a:r>
              <a:rPr lang="en-GB" dirty="0" err="1"/>
              <a:t>Talmage</a:t>
            </a:r>
            <a:r>
              <a:rPr lang="en-GB" dirty="0"/>
              <a:t> have been the men who knew the power of talking in pictures. Great preachers of today know the power of the sermon illustration as well. </a:t>
            </a:r>
          </a:p>
          <a:p>
            <a:r>
              <a:rPr lang="en-GB" dirty="0"/>
              <a:t>Sermons are weak which do not have a sermon illustration or two or three, to let the light into them and illuminate them.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Jesus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 using effectively and wisely illustrations and stories we are following </a:t>
            </a:r>
            <a:r>
              <a:rPr lang="en-GB" dirty="0"/>
              <a:t>the footsteps of our Master and attracting and holding the attention of the multitude by a </a:t>
            </a:r>
            <a:r>
              <a:rPr lang="en-GB" dirty="0" err="1"/>
              <a:t>skillful</a:t>
            </a:r>
            <a:r>
              <a:rPr lang="en-GB" dirty="0"/>
              <a:t> use of parables.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1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/>
              </a:rPr>
              <a:t>Effective Sermon Illustration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effectLst/>
              </a:rPr>
              <a:t>The One-Paragraph Story</a:t>
            </a:r>
          </a:p>
          <a:p>
            <a:r>
              <a:rPr lang="en-GB" dirty="0" smtClean="0">
                <a:effectLst/>
              </a:rPr>
              <a:t>Sentence #1: Provide a setting.</a:t>
            </a:r>
          </a:p>
          <a:p>
            <a:r>
              <a:rPr lang="en-GB" dirty="0" smtClean="0">
                <a:effectLst/>
              </a:rPr>
              <a:t>Sentence #2: Develop a problem/conflict.</a:t>
            </a:r>
          </a:p>
          <a:p>
            <a:r>
              <a:rPr lang="en-GB" dirty="0" smtClean="0">
                <a:effectLst/>
              </a:rPr>
              <a:t>Sentence #3: Lead to a climax. Make your people wonder what will happen.</a:t>
            </a:r>
          </a:p>
          <a:p>
            <a:r>
              <a:rPr lang="en-GB" dirty="0" smtClean="0">
                <a:effectLst/>
              </a:rPr>
              <a:t>Sentence #4: The resolution.</a:t>
            </a:r>
          </a:p>
          <a:p>
            <a:r>
              <a:rPr lang="en-GB" dirty="0" smtClean="0">
                <a:effectLst/>
              </a:rPr>
              <a:t>Sentence #5: Show the audience how the illustration exposes their fallen condition in a similar manner as your sermon text.</a:t>
            </a:r>
          </a:p>
          <a:p>
            <a:r>
              <a:rPr lang="en-GB" dirty="0" smtClean="0">
                <a:effectLst/>
              </a:rPr>
              <a:t>Sentence #6: Demonstrate how the Triune God saves the day in the gospel.</a:t>
            </a:r>
          </a:p>
        </p:txBody>
      </p:sp>
    </p:spTree>
    <p:extLst>
      <p:ext uri="{BB962C8B-B14F-4D97-AF65-F5344CB8AC3E}">
        <p14:creationId xmlns:p14="http://schemas.microsoft.com/office/powerpoint/2010/main" val="20314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good advises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Get to the point and do not dwell on the story.</a:t>
            </a:r>
          </a:p>
          <a:p>
            <a:r>
              <a:rPr lang="en-GB" b="1" dirty="0" smtClean="0"/>
              <a:t>Use a variety of illustrations over time.</a:t>
            </a:r>
          </a:p>
          <a:p>
            <a:r>
              <a:rPr lang="en-GB" b="1" dirty="0" smtClean="0"/>
              <a:t>Keep the illustrations simple, with just the right level of detail.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Use illustrations sparingly.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5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Things are not always </a:t>
            </a:r>
            <a:br>
              <a:rPr lang="en-GB" dirty="0" smtClean="0"/>
            </a:br>
            <a:r>
              <a:rPr lang="en-GB" dirty="0" smtClean="0"/>
              <a:t>they seam to be...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2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0963" name="Picture 3" descr="C:\Dokumente und Einstellungen\a1q\Lokale Einstellungen\Temporary Internet Files\OLK4\ATT0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6054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Do things right…</a:t>
            </a:r>
          </a:p>
        </p:txBody>
      </p:sp>
      <p:pic>
        <p:nvPicPr>
          <p:cNvPr id="9219" name="Picture 4" descr="Foci pal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12787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1987" name="Picture 6" descr="J:\Privat\falscher-w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534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202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3011" name="Picture 3" descr="ba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68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578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4035" name="Picture 3" descr="C:\Dokumente und Einstellungen\a1q\Lokale Einstellungen\Temporary Internet Files\OLK4\ATT0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48847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5996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5059" name="Picture 5" descr="C:\Dokumente und Einstellungen\a1q\Lokale Einstellungen\Temporary Internet Files\OLK4\ATT00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3193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6083" name="Picture 5" descr="C:\Dokumente und Einstellungen\a1q\Lokale Einstellungen\Temporary Internet Files\OLK4\ATT0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674688"/>
            <a:ext cx="72231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509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7107" name="Picture 3" descr="bag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408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8874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8131" name="Picture 5" descr="C:\Dokumente und Einstellungen\a1q\Lokale Einstellungen\Temporary Internet Files\OLK4\ATT00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2150"/>
            <a:ext cx="73152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757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9155" name="Picture 3" descr="Werbu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4574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0179" name="Picture 3" descr="Werbung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795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476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1203" name="Picture 3" descr="Werbun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034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3871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Who is a good preacher?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600200"/>
            <a:ext cx="6120358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A good talker is not necessarily a good preacher</a:t>
            </a:r>
          </a:p>
          <a:p>
            <a:pPr eaLnBrk="1" hangingPunct="1">
              <a:defRPr/>
            </a:pPr>
            <a:r>
              <a:rPr lang="en-GB" dirty="0" smtClean="0"/>
              <a:t>A poor talker is not necessarily a poor preacher</a:t>
            </a:r>
          </a:p>
          <a:p>
            <a:pPr eaLnBrk="1" hangingPunct="1">
              <a:defRPr/>
            </a:pPr>
            <a:r>
              <a:rPr lang="en-GB" dirty="0" smtClean="0"/>
              <a:t>A good preacher is: </a:t>
            </a:r>
            <a:r>
              <a:rPr lang="en-GB" b="1" dirty="0" smtClean="0">
                <a:solidFill>
                  <a:schemeClr val="hlink"/>
                </a:solidFill>
              </a:rPr>
              <a:t>who knows and loves Christ, knows and loves people and is willing to work hard to bring the two together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7" r="7500"/>
          <a:stretch/>
        </p:blipFill>
        <p:spPr>
          <a:xfrm>
            <a:off x="251520" y="1635582"/>
            <a:ext cx="2344155" cy="41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2228" name="Picture 4" descr="Werbung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292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:\Dokumente und Einstellungen\a1q\Desktop\privmail\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Dokumente und Einstellungen\a1q\Desktop\privmail\sigar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 descr="C:\Dokumente und Einstellungen\a1q\Lokale Einstellungen\Temporary Internet Files\OLK4\ATT00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308350"/>
            <a:ext cx="51816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C:\Dokumente und Einstellungen\a1q\Lokale Einstellungen\Temporary Internet Files\OLK4\ATT00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518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5300" name="Picture 4" descr="Werbun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72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0316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6323" name="Picture 4" descr="C:\Dokumente und Einstellungen\a1q\Desktop\privmail\Mario\von thomas\reklama-peuge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1628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8062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www.sermoncentral.com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www.sermonillustrations.com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www.preachingtoday.com/find-sermon-illustrations</a:t>
            </a:r>
            <a:endParaRPr lang="en-GB" dirty="0" smtClean="0"/>
          </a:p>
          <a:p>
            <a:r>
              <a:rPr lang="en-GB" dirty="0" smtClean="0"/>
              <a:t>YouTube – Vintage Values – video sermon illustrations – especially parables of Jesus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2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Biblical </a:t>
            </a:r>
            <a:r>
              <a:rPr lang="en-US" b="1" dirty="0" smtClean="0"/>
              <a:t>Preachers Spend Time with the Bible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2286000"/>
            <a:ext cx="8186737" cy="38401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Ellen White warns: </a:t>
            </a:r>
            <a:r>
              <a:rPr lang="en-US" sz="4000" dirty="0" smtClean="0">
                <a:solidFill>
                  <a:srgbClr val="C00000"/>
                </a:solidFill>
              </a:rPr>
              <a:t>"It is a sin to be neglectful the study of the Word while attempting to teach it to others" </a:t>
            </a:r>
            <a:r>
              <a:rPr lang="en-US" dirty="0" smtClean="0"/>
              <a:t>(Gospel Workers p.99). </a:t>
            </a:r>
          </a:p>
        </p:txBody>
      </p:sp>
    </p:spTree>
    <p:extLst>
      <p:ext uri="{BB962C8B-B14F-4D97-AF65-F5344CB8AC3E}">
        <p14:creationId xmlns:p14="http://schemas.microsoft.com/office/powerpoint/2010/main" val="384301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Biblical </a:t>
            </a:r>
            <a:r>
              <a:rPr lang="en-US" b="1" dirty="0" smtClean="0"/>
              <a:t>Preachers Apply the Bible to Themselves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357438"/>
            <a:ext cx="5770984" cy="3786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They plead that God will speak to them before He speaks through them to others. </a:t>
            </a:r>
          </a:p>
          <a:p>
            <a:pPr>
              <a:defRPr/>
            </a:pPr>
            <a:r>
              <a:rPr lang="en-US" dirty="0" smtClean="0"/>
              <a:t>They approach the Bible story as participants not just spectators. 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-10294" r="32442" b="11274"/>
          <a:stretch/>
        </p:blipFill>
        <p:spPr>
          <a:xfrm>
            <a:off x="178042" y="1844824"/>
            <a:ext cx="2663886" cy="40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4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Know </a:t>
            </a:r>
            <a:r>
              <a:rPr lang="en-US" b="1" dirty="0" smtClean="0"/>
              <a:t>Your Tools 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50434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Bible Versions </a:t>
            </a:r>
          </a:p>
          <a:p>
            <a:pPr>
              <a:defRPr/>
            </a:pPr>
            <a:r>
              <a:rPr lang="en-US" dirty="0" smtClean="0"/>
              <a:t>Bible Reference Books </a:t>
            </a:r>
          </a:p>
          <a:p>
            <a:pPr>
              <a:defRPr/>
            </a:pPr>
            <a:r>
              <a:rPr lang="en-US" dirty="0" smtClean="0"/>
              <a:t>Ellen White Books  </a:t>
            </a:r>
          </a:p>
          <a:p>
            <a:pPr>
              <a:defRPr/>
            </a:pPr>
            <a:r>
              <a:rPr lang="en-US" dirty="0" smtClean="0"/>
              <a:t>Know Your Preparation Takes Time. </a:t>
            </a:r>
          </a:p>
          <a:p>
            <a:pPr>
              <a:defRPr/>
            </a:pPr>
            <a:r>
              <a:rPr lang="en-US" dirty="0" smtClean="0"/>
              <a:t>The old rule of thumb is </a:t>
            </a:r>
            <a:r>
              <a:rPr lang="en-US" sz="4000" b="1" dirty="0" smtClean="0">
                <a:solidFill>
                  <a:srgbClr val="C00000"/>
                </a:solidFill>
              </a:rPr>
              <a:t>one hour in study for one minute in the pulpit. </a:t>
            </a:r>
          </a:p>
          <a:p>
            <a:pPr>
              <a:defRPr/>
            </a:pPr>
            <a:r>
              <a:rPr lang="en-US" dirty="0" smtClean="0"/>
              <a:t>Realistically, most preachers probably spend 10 to 20 hours preparing a 30 minute sermon. </a:t>
            </a:r>
          </a:p>
        </p:txBody>
      </p:sp>
    </p:spTree>
    <p:extLst>
      <p:ext uri="{BB962C8B-B14F-4D97-AF65-F5344CB8AC3E}">
        <p14:creationId xmlns:p14="http://schemas.microsoft.com/office/powerpoint/2010/main" val="105807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The process of studying: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GB" smtClean="0"/>
              <a:t>Be interested</a:t>
            </a:r>
          </a:p>
          <a:p>
            <a:pPr marL="609600" indent="-609600" eaLnBrk="1" hangingPunct="1">
              <a:defRPr/>
            </a:pPr>
            <a:r>
              <a:rPr lang="en-GB" smtClean="0"/>
              <a:t>Ask questions</a:t>
            </a:r>
          </a:p>
          <a:p>
            <a:pPr marL="609600" indent="-609600" eaLnBrk="1" hangingPunct="1">
              <a:defRPr/>
            </a:pPr>
            <a:r>
              <a:rPr lang="en-GB" smtClean="0"/>
              <a:t>Search for answers</a:t>
            </a:r>
          </a:p>
          <a:p>
            <a:pPr marL="609600" indent="-609600" eaLnBrk="1" hangingPunct="1">
              <a:defRPr/>
            </a:pPr>
            <a:r>
              <a:rPr lang="en-GB" smtClean="0"/>
              <a:t>Answer questions</a:t>
            </a:r>
          </a:p>
          <a:p>
            <a:pPr marL="609600" indent="-609600" eaLnBrk="1" hangingPunct="1">
              <a:defRPr/>
            </a:pPr>
            <a:r>
              <a:rPr lang="en-GB" smtClean="0"/>
              <a:t>Present the questions and answers in order to help others</a:t>
            </a:r>
          </a:p>
          <a:p>
            <a:pPr marL="609600" indent="-609600" eaLnBrk="1" hangingPunct="1">
              <a:defRPr/>
            </a:pPr>
            <a:r>
              <a:rPr lang="en-GB" smtClean="0"/>
              <a:t>Observe…</a:t>
            </a:r>
          </a:p>
        </p:txBody>
      </p:sp>
    </p:spTree>
    <p:extLst>
      <p:ext uri="{BB962C8B-B14F-4D97-AF65-F5344CB8AC3E}">
        <p14:creationId xmlns:p14="http://schemas.microsoft.com/office/powerpoint/2010/main" val="350001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Reading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25096"/>
            <a:ext cx="5365229" cy="505623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sz="2800" dirty="0" smtClean="0"/>
              <a:t>Read it for yourself</a:t>
            </a:r>
          </a:p>
          <a:p>
            <a:pPr eaLnBrk="1" hangingPunct="1">
              <a:defRPr/>
            </a:pPr>
            <a:r>
              <a:rPr lang="en-GB" sz="2800" dirty="0" smtClean="0"/>
              <a:t>Let the Gospel touch your own life</a:t>
            </a:r>
          </a:p>
          <a:p>
            <a:pPr eaLnBrk="1" hangingPunct="1">
              <a:defRPr/>
            </a:pPr>
            <a:r>
              <a:rPr lang="en-GB" sz="2800" dirty="0" smtClean="0"/>
              <a:t>Believe the Bible works</a:t>
            </a:r>
          </a:p>
          <a:p>
            <a:pPr eaLnBrk="1" hangingPunct="1">
              <a:defRPr/>
            </a:pPr>
            <a:r>
              <a:rPr lang="en-GB" sz="2800" dirty="0" smtClean="0"/>
              <a:t>Spend time with your Bible</a:t>
            </a:r>
          </a:p>
          <a:p>
            <a:pPr>
              <a:defRPr/>
            </a:pPr>
            <a:r>
              <a:rPr lang="en-GB" sz="2800" baseline="30000" dirty="0"/>
              <a:t>NIV  </a:t>
            </a:r>
            <a:r>
              <a:rPr lang="en-GB" sz="2800" b="1" dirty="0"/>
              <a:t>2 Timothy 2:15</a:t>
            </a:r>
            <a:r>
              <a:rPr lang="en-GB" sz="2800" dirty="0"/>
              <a:t> Do your best to present yourself to God as one approved, a workman who does not need to be ashamed and who correctly handles the word of truth. </a:t>
            </a:r>
            <a:endParaRPr lang="en-GB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367388" cy="43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0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1272</Words>
  <Application>Microsoft Office PowerPoint</Application>
  <PresentationFormat>On-screen Show (4:3)</PresentationFormat>
  <Paragraphs>157</Paragraphs>
  <Slides>45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Useful materials for sermon preparations</vt:lpstr>
      <vt:lpstr>Ancient proverb </vt:lpstr>
      <vt:lpstr>Do things right…</vt:lpstr>
      <vt:lpstr>Who is a good preacher?</vt:lpstr>
      <vt:lpstr>Biblical Preachers Spend Time with the Bible</vt:lpstr>
      <vt:lpstr>Biblical Preachers Apply the Bible to Themselves </vt:lpstr>
      <vt:lpstr>Know Your Tools  </vt:lpstr>
      <vt:lpstr>The process of studying:</vt:lpstr>
      <vt:lpstr>Reading</vt:lpstr>
      <vt:lpstr>PowerPoint Presentation</vt:lpstr>
      <vt:lpstr>Journaling</vt:lpstr>
      <vt:lpstr>Use and involve your senses</vt:lpstr>
      <vt:lpstr>Setting up your library</vt:lpstr>
      <vt:lpstr>Use other resources </vt:lpstr>
      <vt:lpstr>Pray, Study, Preach</vt:lpstr>
      <vt:lpstr>Know your people and listeners</vt:lpstr>
      <vt:lpstr>Illustrations...</vt:lpstr>
      <vt:lpstr>Purpose</vt:lpstr>
      <vt:lpstr>How to use illustrations?</vt:lpstr>
      <vt:lpstr>Important!</vt:lpstr>
      <vt:lpstr>Use of illustrations</vt:lpstr>
      <vt:lpstr>PowerPoint Presentation</vt:lpstr>
      <vt:lpstr>The preacher is a story-teller</vt:lpstr>
      <vt:lpstr>The power of stories</vt:lpstr>
      <vt:lpstr>Jesus</vt:lpstr>
      <vt:lpstr>Effective Sermon Illustration</vt:lpstr>
      <vt:lpstr>Some good advises</vt:lpstr>
      <vt:lpstr>Things are not always  they seam to be...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materials</vt:lpstr>
    </vt:vector>
  </TitlesOfParts>
  <Company>Seventh-Day Adventists, Trans-European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materials for sermon preparations</dc:title>
  <dc:creator>Janos Kovacs-Biro</dc:creator>
  <cp:lastModifiedBy>Janos Kovacs-Biro</cp:lastModifiedBy>
  <cp:revision>3</cp:revision>
  <dcterms:created xsi:type="dcterms:W3CDTF">2013-01-19T16:56:43Z</dcterms:created>
  <dcterms:modified xsi:type="dcterms:W3CDTF">2013-01-19T17:11:54Z</dcterms:modified>
</cp:coreProperties>
</file>