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1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C161C4-F447-454A-8599-7D906A2BF53B}" type="datetimeFigureOut">
              <a:rPr lang="en-GB" smtClean="0"/>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413942868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161C4-F447-454A-8599-7D906A2BF53B}" type="datetimeFigureOut">
              <a:rPr lang="en-GB" smtClean="0"/>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4230171881"/>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161C4-F447-454A-8599-7D906A2BF53B}" type="datetimeFigureOut">
              <a:rPr lang="en-GB" smtClean="0"/>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47434352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C161C4-F447-454A-8599-7D906A2BF53B}" type="datetimeFigureOut">
              <a:rPr lang="en-GB" smtClean="0"/>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2807682477"/>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161C4-F447-454A-8599-7D906A2BF53B}" type="datetimeFigureOut">
              <a:rPr lang="en-GB" smtClean="0"/>
              <a:t>20/01/2013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158126595"/>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C161C4-F447-454A-8599-7D906A2BF53B}" type="datetimeFigureOut">
              <a:rPr lang="en-GB" smtClean="0"/>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357847447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C161C4-F447-454A-8599-7D906A2BF53B}" type="datetimeFigureOut">
              <a:rPr lang="en-GB" smtClean="0"/>
              <a:t>20/01/2013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956838272"/>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C161C4-F447-454A-8599-7D906A2BF53B}" type="datetimeFigureOut">
              <a:rPr lang="en-GB" smtClean="0"/>
              <a:t>20/01/2013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256471907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161C4-F447-454A-8599-7D906A2BF53B}" type="datetimeFigureOut">
              <a:rPr lang="en-GB" smtClean="0"/>
              <a:t>20/01/2013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2819772925"/>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161C4-F447-454A-8599-7D906A2BF53B}" type="datetimeFigureOut">
              <a:rPr lang="en-GB" smtClean="0"/>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417080873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161C4-F447-454A-8599-7D906A2BF53B}" type="datetimeFigureOut">
              <a:rPr lang="en-GB" smtClean="0"/>
              <a:t>20/01/2013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2BC33C-9C26-4776-A799-B52646225FDA}" type="slidenum">
              <a:rPr lang="en-GB" smtClean="0"/>
              <a:t>‹#›</a:t>
            </a:fld>
            <a:endParaRPr lang="en-GB"/>
          </a:p>
        </p:txBody>
      </p:sp>
    </p:spTree>
    <p:extLst>
      <p:ext uri="{BB962C8B-B14F-4D97-AF65-F5344CB8AC3E}">
        <p14:creationId xmlns:p14="http://schemas.microsoft.com/office/powerpoint/2010/main" val="1666563817"/>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161C4-F447-454A-8599-7D906A2BF53B}" type="datetimeFigureOut">
              <a:rPr lang="en-GB" smtClean="0"/>
              <a:t>20/01/2013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BC33C-9C26-4776-A799-B52646225FDA}" type="slidenum">
              <a:rPr lang="en-GB" smtClean="0"/>
              <a:t>‹#›</a:t>
            </a:fld>
            <a:endParaRPr lang="en-GB"/>
          </a:p>
        </p:txBody>
      </p:sp>
    </p:spTree>
    <p:extLst>
      <p:ext uri="{BB962C8B-B14F-4D97-AF65-F5344CB8AC3E}">
        <p14:creationId xmlns:p14="http://schemas.microsoft.com/office/powerpoint/2010/main" val="311101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7.jpg"/><Relationship Id="rId7"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jpg"/><Relationship Id="rId5" Type="http://schemas.microsoft.com/office/2007/relationships/hdphoto" Target="../media/hdphoto6.wdp"/><Relationship Id="rId4" Type="http://schemas.openxmlformats.org/officeDocument/2006/relationships/image" Target="../media/image28.jpeg"/><Relationship Id="rId9"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risda.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0866"/>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3608" y="3404390"/>
            <a:ext cx="7772400" cy="1470025"/>
          </a:xfrm>
        </p:spPr>
        <p:txBody>
          <a:bodyPr/>
          <a:lstStyle/>
          <a:p>
            <a:r>
              <a:rPr lang="en-GB" b="1" dirty="0" smtClean="0"/>
              <a:t>Creation</a:t>
            </a:r>
            <a:endParaRPr lang="en-GB" dirty="0"/>
          </a:p>
        </p:txBody>
      </p:sp>
    </p:spTree>
    <p:extLst>
      <p:ext uri="{BB962C8B-B14F-4D97-AF65-F5344CB8AC3E}">
        <p14:creationId xmlns:p14="http://schemas.microsoft.com/office/powerpoint/2010/main" val="150906390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In the beginning</a:t>
            </a:r>
            <a:r>
              <a:rPr lang="hu-HU" b="1" dirty="0" smtClean="0"/>
              <a:t>...</a:t>
            </a:r>
            <a:endParaRPr lang="en-GB" b="1" dirty="0"/>
          </a:p>
        </p:txBody>
      </p:sp>
      <p:sp>
        <p:nvSpPr>
          <p:cNvPr id="3" name="Content Placeholder 2"/>
          <p:cNvSpPr>
            <a:spLocks noGrp="1"/>
          </p:cNvSpPr>
          <p:nvPr>
            <p:ph idx="1"/>
          </p:nvPr>
        </p:nvSpPr>
        <p:spPr>
          <a:xfrm>
            <a:off x="4211960" y="1508788"/>
            <a:ext cx="4680520" cy="4992553"/>
          </a:xfrm>
        </p:spPr>
        <p:txBody>
          <a:bodyPr>
            <a:normAutofit fontScale="92500" lnSpcReduction="10000"/>
          </a:bodyPr>
          <a:lstStyle/>
          <a:p>
            <a:pPr marL="0" indent="0">
              <a:buNone/>
            </a:pPr>
            <a:r>
              <a:rPr lang="en-GB" baseline="30000" dirty="0"/>
              <a:t>NIV  </a:t>
            </a:r>
            <a:r>
              <a:rPr lang="en-GB" b="1" dirty="0"/>
              <a:t>John 1:1</a:t>
            </a:r>
            <a:r>
              <a:rPr lang="en-GB" dirty="0"/>
              <a:t> In the beginning was the Word, and the Word was with God, and the Word was God. </a:t>
            </a:r>
            <a:endParaRPr lang="en-GB" dirty="0" smtClean="0"/>
          </a:p>
          <a:p>
            <a:pPr marL="0" indent="0">
              <a:buNone/>
            </a:pPr>
            <a:r>
              <a:rPr lang="en-GB" baseline="30000" dirty="0"/>
              <a:t>NIV  </a:t>
            </a:r>
            <a:r>
              <a:rPr lang="en-GB" b="1" dirty="0"/>
              <a:t>John 1:14</a:t>
            </a:r>
            <a:r>
              <a:rPr lang="en-GB" dirty="0"/>
              <a:t> The Word became flesh and made his dwelling among us. We have seen his glory, the glory of the One and Only, who came from the Father, full of grace and truth.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15" y="1484784"/>
            <a:ext cx="3703313" cy="5182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3961275"/>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64638"/>
            <a:ext cx="8229600" cy="754095"/>
          </a:xfrm>
        </p:spPr>
        <p:txBody>
          <a:bodyPr>
            <a:normAutofit/>
          </a:bodyPr>
          <a:lstStyle/>
          <a:p>
            <a:r>
              <a:rPr lang="en-GB" sz="4000" b="1" dirty="0" smtClean="0"/>
              <a:t>The outline of Creation</a:t>
            </a:r>
            <a:endParaRPr lang="en-GB"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2520214"/>
              </p:ext>
            </p:extLst>
          </p:nvPr>
        </p:nvGraphicFramePr>
        <p:xfrm>
          <a:off x="323527" y="908720"/>
          <a:ext cx="8544291" cy="4998720"/>
        </p:xfrm>
        <a:graphic>
          <a:graphicData uri="http://schemas.openxmlformats.org/drawingml/2006/table">
            <a:tbl>
              <a:tblPr firstRow="1" bandRow="1">
                <a:tableStyleId>{5940675A-B579-460E-94D1-54222C63F5DA}</a:tableStyleId>
              </a:tblPr>
              <a:tblGrid>
                <a:gridCol w="2848097"/>
                <a:gridCol w="2848097"/>
                <a:gridCol w="2848097"/>
              </a:tblGrid>
              <a:tr h="1866418">
                <a:tc>
                  <a:txBody>
                    <a:bodyPr/>
                    <a:lstStyle/>
                    <a:p>
                      <a:pPr marL="0" indent="0" algn="ctr">
                        <a:buNone/>
                      </a:pPr>
                      <a:r>
                        <a:rPr lang="en-GB" sz="2400" b="1" dirty="0" smtClean="0"/>
                        <a:t>1</a:t>
                      </a:r>
                      <a:r>
                        <a:rPr lang="en-GB" sz="2400" b="1" baseline="30000" dirty="0" smtClean="0"/>
                        <a:t>st</a:t>
                      </a:r>
                      <a:r>
                        <a:rPr lang="en-GB" sz="2400" b="1" baseline="0" dirty="0" smtClean="0"/>
                        <a:t> Day</a:t>
                      </a:r>
                      <a:endParaRPr lang="hu-HU" sz="2400" b="1" dirty="0" smtClean="0"/>
                    </a:p>
                    <a:p>
                      <a:pPr marL="0" indent="0" algn="ctr">
                        <a:buNone/>
                      </a:pPr>
                      <a:r>
                        <a:rPr lang="en-GB" sz="2400" b="1" baseline="0" dirty="0" smtClean="0"/>
                        <a:t>God separates</a:t>
                      </a:r>
                      <a:endParaRPr lang="hu-HU" sz="2400" b="1" baseline="0" dirty="0" smtClean="0"/>
                    </a:p>
                    <a:p>
                      <a:pPr marL="0" indent="0">
                        <a:buNone/>
                      </a:pPr>
                      <a:endParaRPr lang="hu-HU" sz="2400" baseline="0" dirty="0" smtClean="0"/>
                    </a:p>
                    <a:p>
                      <a:pPr marL="0" indent="0">
                        <a:buNone/>
                      </a:pPr>
                      <a:r>
                        <a:rPr lang="en-GB" sz="2400" baseline="0" dirty="0" smtClean="0"/>
                        <a:t>Light from darkness</a:t>
                      </a:r>
                      <a:endParaRPr lang="en-GB" sz="2400" dirty="0"/>
                    </a:p>
                  </a:txBody>
                  <a:tcPr marT="60960" marB="60960">
                    <a:solidFill>
                      <a:schemeClr val="accent3">
                        <a:lumMod val="40000"/>
                        <a:lumOff val="60000"/>
                      </a:schemeClr>
                    </a:solidFill>
                  </a:tcPr>
                </a:tc>
                <a:tc>
                  <a:txBody>
                    <a:bodyPr/>
                    <a:lstStyle/>
                    <a:p>
                      <a:pPr algn="ctr"/>
                      <a:r>
                        <a:rPr lang="hu-HU" sz="2400" b="1" dirty="0" smtClean="0"/>
                        <a:t>2</a:t>
                      </a:r>
                      <a:r>
                        <a:rPr lang="en-GB" sz="2400" b="1" baseline="30000" dirty="0" err="1" smtClean="0"/>
                        <a:t>nd</a:t>
                      </a:r>
                      <a:r>
                        <a:rPr lang="en-GB" sz="2400" b="1" baseline="0" dirty="0" smtClean="0"/>
                        <a:t> Day</a:t>
                      </a:r>
                      <a:endParaRPr lang="hu-HU" sz="2400" b="1" dirty="0" smtClean="0"/>
                    </a:p>
                    <a:p>
                      <a:pPr algn="ctr"/>
                      <a:r>
                        <a:rPr lang="en-GB" sz="2400" b="1" dirty="0" smtClean="0"/>
                        <a:t>God separates</a:t>
                      </a:r>
                      <a:endParaRPr lang="hu-HU" sz="2400" b="1" dirty="0" smtClean="0"/>
                    </a:p>
                    <a:p>
                      <a:endParaRPr lang="hu-HU" sz="2400" dirty="0" smtClean="0"/>
                    </a:p>
                    <a:p>
                      <a:r>
                        <a:rPr lang="en-GB" sz="2400" dirty="0" smtClean="0"/>
                        <a:t>The waters from the air</a:t>
                      </a:r>
                      <a:endParaRPr lang="en-GB" sz="2400" dirty="0"/>
                    </a:p>
                  </a:txBody>
                  <a:tcPr marT="60960" marB="60960">
                    <a:solidFill>
                      <a:schemeClr val="accent3">
                        <a:lumMod val="60000"/>
                        <a:lumOff val="40000"/>
                      </a:schemeClr>
                    </a:solidFill>
                  </a:tcPr>
                </a:tc>
                <a:tc>
                  <a:txBody>
                    <a:bodyPr/>
                    <a:lstStyle/>
                    <a:p>
                      <a:pPr algn="ctr"/>
                      <a:r>
                        <a:rPr lang="hu-HU" sz="2400" b="1" dirty="0" smtClean="0"/>
                        <a:t>3</a:t>
                      </a:r>
                      <a:r>
                        <a:rPr lang="en-GB" sz="2400" b="1" baseline="30000" dirty="0" err="1" smtClean="0"/>
                        <a:t>rd</a:t>
                      </a:r>
                      <a:r>
                        <a:rPr lang="en-GB" sz="2400" b="1" baseline="0" dirty="0" smtClean="0"/>
                        <a:t> Day</a:t>
                      </a:r>
                      <a:endParaRPr lang="hu-HU" sz="2400" b="1" dirty="0" smtClean="0"/>
                    </a:p>
                    <a:p>
                      <a:pPr algn="ctr"/>
                      <a:r>
                        <a:rPr lang="en-GB" sz="2400" b="1" dirty="0" smtClean="0"/>
                        <a:t>God</a:t>
                      </a:r>
                      <a:r>
                        <a:rPr lang="en-GB" sz="2400" b="1" baseline="0" dirty="0" smtClean="0"/>
                        <a:t> separates</a:t>
                      </a:r>
                      <a:endParaRPr lang="hu-HU" sz="2400" b="1" dirty="0" smtClean="0"/>
                    </a:p>
                    <a:p>
                      <a:endParaRPr lang="hu-HU" sz="2400" dirty="0" smtClean="0"/>
                    </a:p>
                    <a:p>
                      <a:r>
                        <a:rPr lang="en-GB" sz="2400" dirty="0" smtClean="0"/>
                        <a:t>The sea from land</a:t>
                      </a:r>
                      <a:endParaRPr lang="hu-HU" sz="2400" dirty="0" smtClean="0"/>
                    </a:p>
                    <a:p>
                      <a:r>
                        <a:rPr lang="en-GB" sz="2400" dirty="0" smtClean="0"/>
                        <a:t>The land</a:t>
                      </a:r>
                      <a:r>
                        <a:rPr lang="en-GB" sz="2400" baseline="0" dirty="0" smtClean="0"/>
                        <a:t> gives crops</a:t>
                      </a:r>
                      <a:endParaRPr lang="en-GB" sz="2400" dirty="0"/>
                    </a:p>
                  </a:txBody>
                  <a:tcPr marT="60960" marB="60960">
                    <a:solidFill>
                      <a:srgbClr val="99FF99"/>
                    </a:solidFill>
                  </a:tcPr>
                </a:tc>
              </a:tr>
              <a:tr h="2916278">
                <a:tc>
                  <a:txBody>
                    <a:bodyPr/>
                    <a:lstStyle/>
                    <a:p>
                      <a:pPr algn="ctr"/>
                      <a:r>
                        <a:rPr lang="en-GB" sz="2400" b="1" dirty="0" smtClean="0"/>
                        <a:t>4</a:t>
                      </a:r>
                      <a:r>
                        <a:rPr lang="en-GB" sz="2400" b="1" baseline="30000" dirty="0" smtClean="0"/>
                        <a:t>th</a:t>
                      </a:r>
                      <a:r>
                        <a:rPr lang="en-GB" sz="2400" b="1" dirty="0" smtClean="0"/>
                        <a:t> Day</a:t>
                      </a:r>
                      <a:endParaRPr lang="hu-HU" sz="2400" b="1" dirty="0" smtClean="0"/>
                    </a:p>
                    <a:p>
                      <a:pPr algn="ctr"/>
                      <a:r>
                        <a:rPr lang="en-GB" sz="2400" b="1" dirty="0" smtClean="0"/>
                        <a:t>God fills</a:t>
                      </a:r>
                      <a:endParaRPr lang="hu-HU" sz="2400" b="1" baseline="0" dirty="0" smtClean="0"/>
                    </a:p>
                    <a:p>
                      <a:endParaRPr lang="hu-HU" sz="2400" baseline="0" dirty="0" smtClean="0"/>
                    </a:p>
                    <a:p>
                      <a:r>
                        <a:rPr lang="en-GB" sz="2400" baseline="0" dirty="0" smtClean="0"/>
                        <a:t>The light with the Sun;</a:t>
                      </a:r>
                      <a:endParaRPr lang="hu-HU" sz="2400" baseline="0" dirty="0" smtClean="0"/>
                    </a:p>
                    <a:p>
                      <a:r>
                        <a:rPr lang="en-GB" sz="2400" baseline="0" dirty="0" smtClean="0"/>
                        <a:t>The darkness with the Moon and stars</a:t>
                      </a:r>
                      <a:endParaRPr lang="en-GB" sz="2400" dirty="0"/>
                    </a:p>
                  </a:txBody>
                  <a:tcPr marT="60960" marB="60960">
                    <a:solidFill>
                      <a:schemeClr val="accent3">
                        <a:lumMod val="40000"/>
                        <a:lumOff val="60000"/>
                      </a:schemeClr>
                    </a:solidFill>
                  </a:tcPr>
                </a:tc>
                <a:tc>
                  <a:txBody>
                    <a:bodyPr/>
                    <a:lstStyle/>
                    <a:p>
                      <a:pPr algn="ctr"/>
                      <a:r>
                        <a:rPr lang="hu-HU" sz="2400" b="1" dirty="0" smtClean="0"/>
                        <a:t>5</a:t>
                      </a:r>
                      <a:r>
                        <a:rPr lang="en-GB" sz="2400" b="1" baseline="30000" dirty="0" err="1" smtClean="0"/>
                        <a:t>th</a:t>
                      </a:r>
                      <a:r>
                        <a:rPr lang="en-GB" sz="2400" b="1" baseline="0" dirty="0" smtClean="0"/>
                        <a:t> Day</a:t>
                      </a:r>
                      <a:endParaRPr lang="hu-HU" sz="2400" b="1" dirty="0" smtClean="0"/>
                    </a:p>
                    <a:p>
                      <a:pPr algn="ctr"/>
                      <a:r>
                        <a:rPr lang="en-GB" sz="2400" b="1" dirty="0" smtClean="0"/>
                        <a:t>God fills</a:t>
                      </a:r>
                      <a:endParaRPr lang="hu-HU" sz="2400" b="1" baseline="0" dirty="0" smtClean="0"/>
                    </a:p>
                    <a:p>
                      <a:endParaRPr lang="hu-HU" sz="2400" baseline="0" dirty="0" smtClean="0"/>
                    </a:p>
                    <a:p>
                      <a:r>
                        <a:rPr lang="en-GB" sz="2400" baseline="0" dirty="0" smtClean="0"/>
                        <a:t>The waters with fish, the air with birds</a:t>
                      </a:r>
                      <a:endParaRPr lang="en-GB" sz="2400" dirty="0"/>
                    </a:p>
                  </a:txBody>
                  <a:tcPr marT="60960" marB="60960">
                    <a:solidFill>
                      <a:schemeClr val="accent3">
                        <a:lumMod val="60000"/>
                        <a:lumOff val="40000"/>
                      </a:schemeClr>
                    </a:solidFill>
                  </a:tcPr>
                </a:tc>
                <a:tc>
                  <a:txBody>
                    <a:bodyPr/>
                    <a:lstStyle/>
                    <a:p>
                      <a:pPr algn="ctr"/>
                      <a:r>
                        <a:rPr lang="hu-HU" sz="2400" b="1" dirty="0" smtClean="0"/>
                        <a:t>6</a:t>
                      </a:r>
                      <a:r>
                        <a:rPr lang="en-GB" sz="2400" b="1" baseline="30000" dirty="0" err="1" smtClean="0"/>
                        <a:t>th</a:t>
                      </a:r>
                      <a:r>
                        <a:rPr lang="en-GB" sz="2400" b="1" baseline="0" dirty="0" smtClean="0"/>
                        <a:t> Day</a:t>
                      </a:r>
                      <a:endParaRPr lang="hu-HU" sz="2400" b="1" dirty="0" smtClean="0"/>
                    </a:p>
                    <a:p>
                      <a:pPr algn="ctr"/>
                      <a:r>
                        <a:rPr lang="en-GB" sz="2400" b="1" dirty="0" smtClean="0"/>
                        <a:t>God fills</a:t>
                      </a:r>
                      <a:endParaRPr lang="hu-HU" sz="2400" b="1" dirty="0" smtClean="0"/>
                    </a:p>
                    <a:p>
                      <a:endParaRPr lang="hu-HU" sz="2400" dirty="0" smtClean="0"/>
                    </a:p>
                    <a:p>
                      <a:r>
                        <a:rPr lang="en-GB" sz="2400" dirty="0" smtClean="0"/>
                        <a:t>The land with animals and humankind</a:t>
                      </a:r>
                      <a:r>
                        <a:rPr lang="en-GB" sz="2400" baseline="0" dirty="0" smtClean="0"/>
                        <a:t> </a:t>
                      </a:r>
                      <a:endParaRPr lang="hu-HU" sz="2400" baseline="0" dirty="0" smtClean="0"/>
                    </a:p>
                    <a:p>
                      <a:r>
                        <a:rPr lang="en-GB" sz="2400" baseline="0" dirty="0" smtClean="0"/>
                        <a:t>The crops serve as food </a:t>
                      </a:r>
                      <a:endParaRPr lang="en-GB" sz="2400" dirty="0"/>
                    </a:p>
                  </a:txBody>
                  <a:tcPr marT="60960" marB="60960">
                    <a:solidFill>
                      <a:srgbClr val="99FF99"/>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1839898"/>
              </p:ext>
            </p:extLst>
          </p:nvPr>
        </p:nvGraphicFramePr>
        <p:xfrm>
          <a:off x="323528" y="5829267"/>
          <a:ext cx="8568952" cy="853440"/>
        </p:xfrm>
        <a:graphic>
          <a:graphicData uri="http://schemas.openxmlformats.org/drawingml/2006/table">
            <a:tbl>
              <a:tblPr firstRow="1" bandRow="1">
                <a:tableStyleId>{5940675A-B579-460E-94D1-54222C63F5DA}</a:tableStyleId>
              </a:tblPr>
              <a:tblGrid>
                <a:gridCol w="8568952"/>
              </a:tblGrid>
              <a:tr h="853440">
                <a:tc>
                  <a:txBody>
                    <a:bodyPr/>
                    <a:lstStyle/>
                    <a:p>
                      <a:r>
                        <a:rPr lang="en-GB" sz="2400" b="1" dirty="0" smtClean="0"/>
                        <a:t>7</a:t>
                      </a:r>
                      <a:r>
                        <a:rPr lang="en-GB" sz="2400" b="1" baseline="30000" dirty="0" smtClean="0"/>
                        <a:t>th</a:t>
                      </a:r>
                      <a:r>
                        <a:rPr lang="en-GB" sz="2400" b="1" dirty="0" smtClean="0"/>
                        <a:t> Day</a:t>
                      </a:r>
                      <a:r>
                        <a:rPr lang="en-GB" sz="2400" b="1" baseline="0" dirty="0" smtClean="0"/>
                        <a:t> God finished </a:t>
                      </a:r>
                      <a:r>
                        <a:rPr lang="en-GB" sz="2400" baseline="0" dirty="0" smtClean="0"/>
                        <a:t>the work of separating and filling – creates community and sustains life. God creates a cathedral in time! </a:t>
                      </a:r>
                      <a:endParaRPr lang="en-GB" sz="2400" dirty="0"/>
                    </a:p>
                  </a:txBody>
                  <a:tcPr marT="60960" marB="60960">
                    <a:solidFill>
                      <a:srgbClr val="FFFF99"/>
                    </a:solidFill>
                  </a:tcPr>
                </a:tc>
              </a:tr>
            </a:tbl>
          </a:graphicData>
        </a:graphic>
      </p:graphicFrame>
    </p:spTree>
    <p:extLst>
      <p:ext uri="{BB962C8B-B14F-4D97-AF65-F5344CB8AC3E}">
        <p14:creationId xmlns:p14="http://schemas.microsoft.com/office/powerpoint/2010/main" val="1958827666"/>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1"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Human kind</a:t>
            </a:r>
            <a:endParaRPr lang="en-GB" b="1" dirty="0"/>
          </a:p>
        </p:txBody>
      </p:sp>
      <p:sp>
        <p:nvSpPr>
          <p:cNvPr id="3" name="Content Placeholder 2"/>
          <p:cNvSpPr>
            <a:spLocks noGrp="1"/>
          </p:cNvSpPr>
          <p:nvPr>
            <p:ph idx="1"/>
          </p:nvPr>
        </p:nvSpPr>
        <p:spPr>
          <a:xfrm>
            <a:off x="4860032" y="1844824"/>
            <a:ext cx="4283968" cy="4608511"/>
          </a:xfrm>
        </p:spPr>
        <p:txBody>
          <a:bodyPr>
            <a:normAutofit fontScale="92500" lnSpcReduction="10000"/>
          </a:bodyPr>
          <a:lstStyle/>
          <a:p>
            <a:pPr marL="0" indent="0">
              <a:buNone/>
            </a:pPr>
            <a:r>
              <a:rPr lang="en-GB" baseline="30000" dirty="0"/>
              <a:t>NIV  </a:t>
            </a:r>
            <a:r>
              <a:rPr lang="en-GB" b="1" dirty="0"/>
              <a:t>Genesis 1:26</a:t>
            </a:r>
            <a:r>
              <a:rPr lang="en-GB" dirty="0"/>
              <a:t> Then God said, "Let us make man in our image, in our likeness, and let them rule over the fish of the sea and the birds of the air, over the livestock, over all the earth, and over all the creatures that move along the ground."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801"/>
          <a:stretch/>
        </p:blipFill>
        <p:spPr>
          <a:xfrm>
            <a:off x="107504" y="2132856"/>
            <a:ext cx="4589570" cy="3527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26918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1"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4491" y="476672"/>
            <a:ext cx="8229600" cy="1143000"/>
          </a:xfrm>
        </p:spPr>
        <p:txBody>
          <a:bodyPr/>
          <a:lstStyle/>
          <a:p>
            <a:r>
              <a:rPr lang="en-GB" b="1" dirty="0" smtClean="0"/>
              <a:t>Continue, please!</a:t>
            </a:r>
            <a:r>
              <a:rPr lang="hu-HU" b="1" dirty="0" smtClean="0"/>
              <a:t>...</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958835"/>
            <a:ext cx="3601916" cy="370841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049" y="1949563"/>
            <a:ext cx="4774999" cy="3672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5938825"/>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On His image and likeness…</a:t>
            </a:r>
            <a:endParaRPr lang="en-GB" b="1" dirty="0"/>
          </a:p>
        </p:txBody>
      </p:sp>
      <p:sp>
        <p:nvSpPr>
          <p:cNvPr id="3" name="Content Placeholder 2"/>
          <p:cNvSpPr>
            <a:spLocks noGrp="1"/>
          </p:cNvSpPr>
          <p:nvPr>
            <p:ph idx="1"/>
          </p:nvPr>
        </p:nvSpPr>
        <p:spPr>
          <a:xfrm>
            <a:off x="5156964" y="2083705"/>
            <a:ext cx="3960440" cy="4329345"/>
          </a:xfrm>
        </p:spPr>
        <p:txBody>
          <a:bodyPr>
            <a:normAutofit lnSpcReduction="10000"/>
          </a:bodyPr>
          <a:lstStyle/>
          <a:p>
            <a:pPr>
              <a:spcBef>
                <a:spcPct val="50000"/>
              </a:spcBef>
            </a:pPr>
            <a:r>
              <a:rPr lang="en-GB" dirty="0" smtClean="0"/>
              <a:t>On God’s image means that we are capable of communicating with God</a:t>
            </a:r>
          </a:p>
          <a:p>
            <a:pPr>
              <a:spcBef>
                <a:spcPct val="50000"/>
              </a:spcBef>
            </a:pPr>
            <a:r>
              <a:rPr lang="en-GB" dirty="0" smtClean="0"/>
              <a:t>We are created for vertical and horizontal relationships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083705"/>
            <a:ext cx="4851614" cy="4081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207851"/>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5937"/>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274639"/>
            <a:ext cx="8712968" cy="1143000"/>
          </a:xfrm>
        </p:spPr>
        <p:txBody>
          <a:bodyPr>
            <a:normAutofit fontScale="90000"/>
          </a:bodyPr>
          <a:lstStyle/>
          <a:p>
            <a:r>
              <a:rPr lang="en-GB" b="1" dirty="0" smtClean="0"/>
              <a:t>We are capable of horizontal relationships, too</a:t>
            </a:r>
            <a:endParaRPr lang="en-GB" b="1" dirty="0"/>
          </a:p>
        </p:txBody>
      </p:sp>
      <p:sp>
        <p:nvSpPr>
          <p:cNvPr id="3" name="Content Placeholder 2"/>
          <p:cNvSpPr>
            <a:spLocks noGrp="1"/>
          </p:cNvSpPr>
          <p:nvPr>
            <p:ph idx="1"/>
          </p:nvPr>
        </p:nvSpPr>
        <p:spPr>
          <a:xfrm>
            <a:off x="4211960" y="1600200"/>
            <a:ext cx="4824536" cy="5093163"/>
          </a:xfrm>
        </p:spPr>
        <p:txBody>
          <a:bodyPr>
            <a:normAutofit fontScale="77500" lnSpcReduction="20000"/>
          </a:bodyPr>
          <a:lstStyle/>
          <a:p>
            <a:pPr marL="0" indent="0">
              <a:buNone/>
            </a:pPr>
            <a:r>
              <a:rPr lang="en-GB" baseline="30000" dirty="0"/>
              <a:t>NIV  </a:t>
            </a:r>
            <a:r>
              <a:rPr lang="en-GB" b="1" dirty="0"/>
              <a:t>Genesis 2:18</a:t>
            </a:r>
            <a:r>
              <a:rPr lang="en-GB" dirty="0"/>
              <a:t> The LORD God said, "It is not good for the man to be alone. I will make a helper suitable for him." </a:t>
            </a:r>
            <a:r>
              <a:rPr lang="en-GB" baseline="30000" dirty="0"/>
              <a:t>19</a:t>
            </a:r>
            <a:r>
              <a:rPr lang="en-GB" dirty="0"/>
              <a:t> Now the LORD God had formed out of the ground all the beasts of the field and all the birds of the air. He brought them to the man to see what he would name them; and whatever the man called each living creature, that was its name. </a:t>
            </a:r>
            <a:r>
              <a:rPr lang="en-GB" baseline="30000" dirty="0"/>
              <a:t>20</a:t>
            </a:r>
            <a:r>
              <a:rPr lang="en-GB" dirty="0"/>
              <a:t> So the man gave names to all the livestock, the birds of the air and all the beasts of the field. But for Adam no suitable helper was found.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999" t="6353" r="2924" b="7681"/>
          <a:stretch/>
        </p:blipFill>
        <p:spPr>
          <a:xfrm>
            <a:off x="16057" y="2204864"/>
            <a:ext cx="4077729" cy="3378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308348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275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Couple…</a:t>
            </a:r>
            <a:endParaRPr lang="en-GB" b="1" dirty="0"/>
          </a:p>
        </p:txBody>
      </p:sp>
      <p:sp>
        <p:nvSpPr>
          <p:cNvPr id="3" name="Content Placeholder 2"/>
          <p:cNvSpPr>
            <a:spLocks noGrp="1"/>
          </p:cNvSpPr>
          <p:nvPr>
            <p:ph idx="1"/>
          </p:nvPr>
        </p:nvSpPr>
        <p:spPr>
          <a:xfrm>
            <a:off x="4716016" y="1916832"/>
            <a:ext cx="4114800" cy="4213928"/>
          </a:xfrm>
        </p:spPr>
        <p:txBody>
          <a:bodyPr/>
          <a:lstStyle/>
          <a:p>
            <a:pPr marL="0" indent="0">
              <a:buNone/>
            </a:pPr>
            <a:r>
              <a:rPr lang="en-GB" baseline="30000" dirty="0"/>
              <a:t>NIV  </a:t>
            </a:r>
            <a:r>
              <a:rPr lang="en-GB" b="1" dirty="0"/>
              <a:t>Genesis 2:22</a:t>
            </a:r>
            <a:r>
              <a:rPr lang="en-GB" dirty="0"/>
              <a:t> Then the LORD God made a woman from the rib he had taken out of the man, and he brought her to the man.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1" y="1916832"/>
            <a:ext cx="4488386" cy="3603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60079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275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Compliment each other</a:t>
            </a:r>
            <a:endParaRPr lang="en-GB" b="1" dirty="0"/>
          </a:p>
        </p:txBody>
      </p:sp>
      <p:sp>
        <p:nvSpPr>
          <p:cNvPr id="3" name="Content Placeholder 2"/>
          <p:cNvSpPr>
            <a:spLocks noGrp="1"/>
          </p:cNvSpPr>
          <p:nvPr>
            <p:ph idx="1"/>
          </p:nvPr>
        </p:nvSpPr>
        <p:spPr>
          <a:xfrm>
            <a:off x="4211960" y="1988840"/>
            <a:ext cx="4464496" cy="4242463"/>
          </a:xfrm>
        </p:spPr>
        <p:txBody>
          <a:bodyPr>
            <a:normAutofit/>
          </a:bodyPr>
          <a:lstStyle/>
          <a:p>
            <a:pPr marL="0" indent="0">
              <a:buNone/>
            </a:pPr>
            <a:r>
              <a:rPr lang="en-GB" baseline="30000" dirty="0"/>
              <a:t>NIV  </a:t>
            </a:r>
            <a:r>
              <a:rPr lang="en-GB" b="1" dirty="0"/>
              <a:t>Genesis 2:23</a:t>
            </a:r>
            <a:r>
              <a:rPr lang="en-GB" dirty="0"/>
              <a:t> The man said, "This is now bone of my bones and flesh of my flesh; she shall be called 'woman, ' for she was taken out of man." </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1918" t="21489" r="34187" b="7045"/>
          <a:stretch/>
        </p:blipFill>
        <p:spPr>
          <a:xfrm>
            <a:off x="323528" y="1316767"/>
            <a:ext cx="3456384" cy="5328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078646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2" y="-13483"/>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Duty and blessing</a:t>
            </a:r>
            <a:endParaRPr lang="en-GB" b="1" dirty="0"/>
          </a:p>
        </p:txBody>
      </p:sp>
      <p:sp>
        <p:nvSpPr>
          <p:cNvPr id="3" name="Content Placeholder 2"/>
          <p:cNvSpPr>
            <a:spLocks noGrp="1"/>
          </p:cNvSpPr>
          <p:nvPr>
            <p:ph idx="1"/>
          </p:nvPr>
        </p:nvSpPr>
        <p:spPr>
          <a:xfrm>
            <a:off x="4283968" y="1600201"/>
            <a:ext cx="4752528" cy="4997151"/>
          </a:xfrm>
        </p:spPr>
        <p:txBody>
          <a:bodyPr>
            <a:normAutofit/>
          </a:bodyPr>
          <a:lstStyle/>
          <a:p>
            <a:pPr marL="0" indent="0">
              <a:buNone/>
            </a:pPr>
            <a:r>
              <a:rPr lang="en-GB" baseline="30000" dirty="0"/>
              <a:t>NIV  </a:t>
            </a:r>
            <a:r>
              <a:rPr lang="en-GB" b="1" dirty="0"/>
              <a:t>Genesis 1:28</a:t>
            </a:r>
            <a:r>
              <a:rPr lang="en-GB" dirty="0"/>
              <a:t> God blessed them and said to them, "Be fruitful and increase in number; fill the earth and subdue it. Rule over the fish of the sea and the birds of the air and over every living creature that moves on the ground."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94935"/>
            <a:ext cx="3600399" cy="5071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183696"/>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We are God’ creation</a:t>
            </a:r>
            <a:endParaRPr lang="en-GB" b="1" dirty="0"/>
          </a:p>
        </p:txBody>
      </p:sp>
      <p:sp>
        <p:nvSpPr>
          <p:cNvPr id="3" name="Content Placeholder 2"/>
          <p:cNvSpPr>
            <a:spLocks noGrp="1"/>
          </p:cNvSpPr>
          <p:nvPr>
            <p:ph idx="1"/>
          </p:nvPr>
        </p:nvSpPr>
        <p:spPr>
          <a:xfrm>
            <a:off x="4355976" y="1600201"/>
            <a:ext cx="4536504" cy="4805129"/>
          </a:xfrm>
        </p:spPr>
        <p:txBody>
          <a:bodyPr>
            <a:normAutofit/>
          </a:bodyPr>
          <a:lstStyle/>
          <a:p>
            <a:pPr marL="0" indent="0">
              <a:buNone/>
            </a:pPr>
            <a:r>
              <a:rPr lang="en-GB" baseline="30000" dirty="0"/>
              <a:t>NIV  </a:t>
            </a:r>
            <a:r>
              <a:rPr lang="en-GB" b="1" dirty="0"/>
              <a:t>Ephesians 2:10</a:t>
            </a:r>
            <a:r>
              <a:rPr lang="en-GB" dirty="0"/>
              <a:t> For we are God's workmanship, created in Christ Jesus to do good works, which God prepared in advance for us to do. </a:t>
            </a:r>
          </a:p>
          <a:p>
            <a:r>
              <a:rPr lang="en-GB" dirty="0" smtClean="0"/>
              <a:t>With fewer and fewer human rights</a:t>
            </a:r>
            <a:r>
              <a:rPr lang="hu-HU" dirty="0" smtClean="0"/>
              <a:t>...</a:t>
            </a:r>
            <a:endParaRPr lang="en-GB"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1390" t="17791"/>
          <a:stretch/>
        </p:blipFill>
        <p:spPr>
          <a:xfrm>
            <a:off x="251520" y="1700808"/>
            <a:ext cx="3781168" cy="4953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199012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9" y="-2197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We tend to forget</a:t>
            </a:r>
            <a:r>
              <a:rPr lang="hu-HU" b="1" dirty="0" smtClean="0"/>
              <a:t>...</a:t>
            </a:r>
            <a:endParaRPr lang="en-GB"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1600200"/>
            <a:ext cx="4464496" cy="4865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637567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5" y="2132856"/>
            <a:ext cx="4320480" cy="3862072"/>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474663" y="548680"/>
            <a:ext cx="8229600" cy="1143000"/>
          </a:xfrm>
        </p:spPr>
        <p:txBody>
          <a:bodyPr/>
          <a:lstStyle/>
          <a:p>
            <a:r>
              <a:rPr lang="en-GB" b="1" dirty="0" smtClean="0"/>
              <a:t>Rights</a:t>
            </a:r>
            <a:r>
              <a:rPr lang="hu-HU" b="1" dirty="0" smtClean="0"/>
              <a:t>?...</a:t>
            </a:r>
            <a:endParaRPr lang="en-GB" b="1"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384329" y="2132856"/>
            <a:ext cx="4835872" cy="3862074"/>
          </a:xfrm>
          <a:prstGeom prst="rect">
            <a:avLst/>
          </a:prstGeom>
        </p:spPr>
      </p:pic>
    </p:spTree>
    <p:extLst>
      <p:ext uri="{BB962C8B-B14F-4D97-AF65-F5344CB8AC3E}">
        <p14:creationId xmlns:p14="http://schemas.microsoft.com/office/powerpoint/2010/main" val="294601389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Scientific approach</a:t>
            </a:r>
            <a:endParaRPr lang="en-GB" b="1" dirty="0"/>
          </a:p>
        </p:txBody>
      </p:sp>
      <p:sp>
        <p:nvSpPr>
          <p:cNvPr id="3" name="Content Placeholder 2"/>
          <p:cNvSpPr>
            <a:spLocks noGrp="1"/>
          </p:cNvSpPr>
          <p:nvPr>
            <p:ph idx="1"/>
          </p:nvPr>
        </p:nvSpPr>
        <p:spPr>
          <a:xfrm>
            <a:off x="3949080" y="1700808"/>
            <a:ext cx="5194920" cy="4704523"/>
          </a:xfrm>
        </p:spPr>
        <p:txBody>
          <a:bodyPr>
            <a:normAutofit/>
          </a:bodyPr>
          <a:lstStyle/>
          <a:p>
            <a:pPr marL="0" indent="0">
              <a:buNone/>
            </a:pPr>
            <a:r>
              <a:rPr lang="hu-HU" b="1" i="1" dirty="0" smtClean="0"/>
              <a:t>„</a:t>
            </a:r>
            <a:r>
              <a:rPr lang="en-GB" b="1" i="1" dirty="0" smtClean="0"/>
              <a:t>It is obvious that twice as much workers execute the gas installation work twice as faster, however if one woman produces a baby in nine months this does not mean that nine women would produce a baby in one month.”</a:t>
            </a:r>
            <a:r>
              <a:rPr lang="hu-HU" sz="2800" dirty="0" smtClean="0"/>
              <a:t>/Szent-Györgyi Albert/</a:t>
            </a:r>
            <a:endParaRPr lang="en-GB"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6" y="2060848"/>
            <a:ext cx="3917470" cy="3505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259841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b="1" dirty="0" smtClean="0"/>
              <a:t>Scientists and God</a:t>
            </a:r>
            <a:r>
              <a:rPr lang="hu-HU" b="1" dirty="0" smtClean="0"/>
              <a:t>... </a:t>
            </a: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72816"/>
            <a:ext cx="3911222" cy="4793135"/>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512" y="2420888"/>
            <a:ext cx="4320480" cy="3504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712237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699"/>
            <a:ext cx="9178925" cy="687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4663" y="476672"/>
            <a:ext cx="8229600" cy="1143000"/>
          </a:xfrm>
        </p:spPr>
        <p:txBody>
          <a:bodyPr/>
          <a:lstStyle/>
          <a:p>
            <a:r>
              <a:rPr lang="en-GB" b="1" dirty="0" smtClean="0"/>
              <a:t>Mankind – God’s masterpiece</a:t>
            </a:r>
            <a:endParaRPr lang="en-GB" b="1" dirty="0"/>
          </a:p>
        </p:txBody>
      </p:sp>
      <p:sp>
        <p:nvSpPr>
          <p:cNvPr id="3" name="Content Placeholder 2"/>
          <p:cNvSpPr>
            <a:spLocks noGrp="1"/>
          </p:cNvSpPr>
          <p:nvPr>
            <p:ph idx="1"/>
          </p:nvPr>
        </p:nvSpPr>
        <p:spPr>
          <a:xfrm>
            <a:off x="4932040" y="1988840"/>
            <a:ext cx="4114800" cy="4141920"/>
          </a:xfrm>
        </p:spPr>
        <p:txBody>
          <a:bodyPr>
            <a:normAutofit/>
          </a:bodyPr>
          <a:lstStyle/>
          <a:p>
            <a:pPr marL="0" indent="0">
              <a:buNone/>
            </a:pPr>
            <a:r>
              <a:rPr lang="en-GB" baseline="30000" dirty="0"/>
              <a:t>NIV  </a:t>
            </a:r>
            <a:r>
              <a:rPr lang="en-GB" b="1" dirty="0"/>
              <a:t>Psalm 139:14</a:t>
            </a:r>
            <a:r>
              <a:rPr lang="en-GB" dirty="0"/>
              <a:t> I praise you because I am fearfully and wonderfully made; your works are wonderful, I know that full well</a:t>
            </a:r>
            <a:r>
              <a:rPr lang="en-GB" dirty="0" smtClean="0"/>
              <a:t>.</a:t>
            </a:r>
            <a:endParaRPr lang="en-GB"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987" r="11510"/>
          <a:stretch/>
        </p:blipFill>
        <p:spPr>
          <a:xfrm>
            <a:off x="251520" y="1988840"/>
            <a:ext cx="4435811" cy="3945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2154282"/>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35473"/>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Masterpiece</a:t>
            </a:r>
            <a:endParaRPr lang="en-GB" b="1" dirty="0"/>
          </a:p>
        </p:txBody>
      </p:sp>
      <p:sp>
        <p:nvSpPr>
          <p:cNvPr id="3" name="Content Placeholder 2"/>
          <p:cNvSpPr>
            <a:spLocks noGrp="1"/>
          </p:cNvSpPr>
          <p:nvPr>
            <p:ph idx="1"/>
          </p:nvPr>
        </p:nvSpPr>
        <p:spPr>
          <a:xfrm>
            <a:off x="4932040" y="1604797"/>
            <a:ext cx="4132263" cy="4992555"/>
          </a:xfrm>
        </p:spPr>
        <p:txBody>
          <a:bodyPr>
            <a:normAutofit fontScale="77500" lnSpcReduction="20000"/>
          </a:bodyPr>
          <a:lstStyle/>
          <a:p>
            <a:pPr marL="0" indent="0">
              <a:buNone/>
            </a:pPr>
            <a:r>
              <a:rPr lang="en-GB" b="1" dirty="0" smtClean="0"/>
              <a:t>We eat </a:t>
            </a:r>
            <a:r>
              <a:rPr lang="hu-HU" b="1" dirty="0" smtClean="0"/>
              <a:t>1,5 kg </a:t>
            </a:r>
            <a:r>
              <a:rPr lang="en-GB" b="1" dirty="0" smtClean="0"/>
              <a:t>food a day</a:t>
            </a:r>
            <a:endParaRPr lang="hu-HU" b="1" dirty="0" smtClean="0"/>
          </a:p>
          <a:p>
            <a:pPr marL="0" indent="0">
              <a:buNone/>
            </a:pPr>
            <a:r>
              <a:rPr lang="en-GB" b="1" dirty="0" smtClean="0"/>
              <a:t>We transpire </a:t>
            </a:r>
            <a:r>
              <a:rPr lang="hu-HU" b="1" dirty="0" smtClean="0"/>
              <a:t>8 dl</a:t>
            </a:r>
          </a:p>
          <a:p>
            <a:pPr marL="0" indent="0">
              <a:buNone/>
            </a:pPr>
            <a:r>
              <a:rPr lang="en-GB" b="1" dirty="0" smtClean="0"/>
              <a:t>We drink </a:t>
            </a:r>
            <a:r>
              <a:rPr lang="hu-HU" b="1" dirty="0" smtClean="0"/>
              <a:t>1,4 l </a:t>
            </a:r>
            <a:r>
              <a:rPr lang="en-GB" b="1" dirty="0" smtClean="0"/>
              <a:t>a day</a:t>
            </a:r>
            <a:endParaRPr lang="hu-HU" b="1" dirty="0" smtClean="0"/>
          </a:p>
          <a:p>
            <a:pPr marL="0" indent="0">
              <a:buNone/>
            </a:pPr>
            <a:r>
              <a:rPr lang="en-GB" b="1" dirty="0" smtClean="0"/>
              <a:t>We turn 25-30  times a night</a:t>
            </a:r>
            <a:endParaRPr lang="hu-HU" b="1" dirty="0"/>
          </a:p>
          <a:p>
            <a:pPr marL="0" indent="0">
              <a:buNone/>
            </a:pPr>
            <a:r>
              <a:rPr lang="en-GB" b="1" dirty="0" smtClean="0"/>
              <a:t>We move 750 important muscles a day</a:t>
            </a:r>
          </a:p>
          <a:p>
            <a:pPr marL="0" indent="0">
              <a:buNone/>
            </a:pPr>
            <a:r>
              <a:rPr lang="en-GB" b="1" dirty="0" smtClean="0"/>
              <a:t>We are breading 23</a:t>
            </a:r>
            <a:r>
              <a:rPr lang="hu-HU" b="1" dirty="0" smtClean="0"/>
              <a:t>.</a:t>
            </a:r>
            <a:r>
              <a:rPr lang="en-GB" b="1" dirty="0" smtClean="0"/>
              <a:t>040  times</a:t>
            </a:r>
            <a:endParaRPr lang="en-GB" b="1" dirty="0"/>
          </a:p>
          <a:p>
            <a:pPr marL="0" indent="0">
              <a:buNone/>
            </a:pPr>
            <a:r>
              <a:rPr lang="en-GB" b="1" dirty="0" smtClean="0"/>
              <a:t>We speak 25</a:t>
            </a:r>
            <a:r>
              <a:rPr lang="hu-HU" b="1" dirty="0" smtClean="0"/>
              <a:t>.</a:t>
            </a:r>
            <a:r>
              <a:rPr lang="en-GB" b="1" dirty="0" smtClean="0"/>
              <a:t>000-30</a:t>
            </a:r>
            <a:r>
              <a:rPr lang="hu-HU" b="1" dirty="0" smtClean="0"/>
              <a:t>.</a:t>
            </a:r>
            <a:r>
              <a:rPr lang="en-GB" b="1" dirty="0" smtClean="0"/>
              <a:t>000 </a:t>
            </a:r>
            <a:r>
              <a:rPr lang="en-GB" b="1" dirty="0"/>
              <a:t> </a:t>
            </a:r>
            <a:r>
              <a:rPr lang="en-GB" b="1" dirty="0" smtClean="0"/>
              <a:t>words</a:t>
            </a:r>
            <a:endParaRPr lang="hu-HU" b="1" dirty="0" smtClean="0"/>
          </a:p>
          <a:p>
            <a:pPr marL="0" indent="0">
              <a:buNone/>
            </a:pPr>
            <a:r>
              <a:rPr lang="en-GB" b="1" dirty="0" smtClean="0"/>
              <a:t>Our hear beats 103</a:t>
            </a:r>
            <a:r>
              <a:rPr lang="hu-HU" b="1" dirty="0" smtClean="0"/>
              <a:t>.</a:t>
            </a:r>
            <a:r>
              <a:rPr lang="en-GB" b="1" dirty="0" smtClean="0"/>
              <a:t>689 times</a:t>
            </a:r>
          </a:p>
          <a:p>
            <a:pPr marL="0" indent="0">
              <a:buNone/>
            </a:pPr>
            <a:r>
              <a:rPr lang="en-GB" b="1" dirty="0" smtClean="0"/>
              <a:t>We use 7</a:t>
            </a:r>
            <a:r>
              <a:rPr lang="hu-HU" b="1" dirty="0" smtClean="0"/>
              <a:t> Milli</a:t>
            </a:r>
            <a:r>
              <a:rPr lang="en-GB" b="1" dirty="0" smtClean="0"/>
              <a:t>on brain cells</a:t>
            </a:r>
            <a:r>
              <a:rPr lang="hu-HU" b="1" dirty="0" smtClean="0"/>
              <a:t> </a:t>
            </a:r>
            <a:r>
              <a:rPr lang="en-GB" b="1" dirty="0" smtClean="0"/>
              <a:t>Our blood circulates </a:t>
            </a:r>
            <a:r>
              <a:rPr lang="hu-HU" b="1" dirty="0" smtClean="0"/>
              <a:t>270 Milli</a:t>
            </a:r>
            <a:r>
              <a:rPr lang="en-GB" b="1" dirty="0" smtClean="0"/>
              <a:t>on</a:t>
            </a:r>
            <a:r>
              <a:rPr lang="hu-HU" b="1" dirty="0" smtClean="0"/>
              <a:t> km</a:t>
            </a:r>
            <a:r>
              <a:rPr lang="en-GB" b="1" dirty="0" smtClean="0"/>
              <a:t>s</a:t>
            </a:r>
            <a:endParaRPr lang="en-GB"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795" b="2191"/>
          <a:stretch/>
        </p:blipFill>
        <p:spPr>
          <a:xfrm>
            <a:off x="1462" y="1988840"/>
            <a:ext cx="4856741" cy="4128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220797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3" y="-46"/>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9" y="260648"/>
            <a:ext cx="8229600" cy="1143000"/>
          </a:xfrm>
        </p:spPr>
        <p:txBody>
          <a:bodyPr>
            <a:normAutofit/>
          </a:bodyPr>
          <a:lstStyle/>
          <a:p>
            <a:r>
              <a:rPr lang="en-GB" b="1" dirty="0" smtClean="0"/>
              <a:t>“irreducible complexity”</a:t>
            </a:r>
            <a:endParaRPr lang="en-GB"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892829"/>
            <a:ext cx="3404096" cy="283674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7505" y="1884800"/>
            <a:ext cx="4171149" cy="451250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7244" y="2029066"/>
            <a:ext cx="4735635" cy="422396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1027" y="1664550"/>
            <a:ext cx="5648325" cy="44126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6472" y="1178493"/>
            <a:ext cx="3175000" cy="53848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656" y="1146217"/>
            <a:ext cx="6984705" cy="5584694"/>
          </a:xfrm>
          <a:prstGeom prst="rect">
            <a:avLst/>
          </a:prstGeom>
        </p:spPr>
      </p:pic>
    </p:spTree>
    <p:extLst>
      <p:ext uri="{BB962C8B-B14F-4D97-AF65-F5344CB8AC3E}">
        <p14:creationId xmlns:p14="http://schemas.microsoft.com/office/powerpoint/2010/main" val="74338867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hu-HU" b="1" dirty="0" smtClean="0"/>
              <a:t>Michael J. Behe</a:t>
            </a:r>
            <a:endParaRPr lang="en-GB" b="1" dirty="0"/>
          </a:p>
        </p:txBody>
      </p:sp>
      <p:pic>
        <p:nvPicPr>
          <p:cNvPr id="6" name="Content Placeholder 5"/>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149" r="9956"/>
          <a:stretch/>
        </p:blipFill>
        <p:spPr>
          <a:xfrm>
            <a:off x="1907704" y="1412776"/>
            <a:ext cx="4968553" cy="503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1450"/>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0" y="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3992" y="548680"/>
            <a:ext cx="8229600" cy="1143000"/>
          </a:xfrm>
        </p:spPr>
        <p:txBody>
          <a:bodyPr/>
          <a:lstStyle/>
          <a:p>
            <a:r>
              <a:rPr lang="en-GB" b="1" dirty="0" smtClean="0"/>
              <a:t>Meaningful beginning</a:t>
            </a:r>
            <a:endParaRPr lang="en-GB" b="1" dirty="0"/>
          </a:p>
        </p:txBody>
      </p:sp>
      <p:sp>
        <p:nvSpPr>
          <p:cNvPr id="3" name="Content Placeholder 2"/>
          <p:cNvSpPr>
            <a:spLocks noGrp="1"/>
          </p:cNvSpPr>
          <p:nvPr>
            <p:ph idx="1"/>
          </p:nvPr>
        </p:nvSpPr>
        <p:spPr>
          <a:xfrm>
            <a:off x="5148064" y="2636912"/>
            <a:ext cx="3744416" cy="3600400"/>
          </a:xfrm>
        </p:spPr>
        <p:txBody>
          <a:bodyPr/>
          <a:lstStyle/>
          <a:p>
            <a:pPr marL="0" indent="0">
              <a:buNone/>
            </a:pPr>
            <a:r>
              <a:rPr lang="en-GB" baseline="30000" dirty="0"/>
              <a:t>NIV  </a:t>
            </a:r>
            <a:r>
              <a:rPr lang="en-GB" b="1" dirty="0"/>
              <a:t>Psalm 33:9</a:t>
            </a:r>
            <a:r>
              <a:rPr lang="en-GB" dirty="0"/>
              <a:t> For he spoke, and it came to be; he commanded, and it stood firm.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41" y="2132856"/>
            <a:ext cx="4763655" cy="3960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382512"/>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1070"/>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The chance of life by chance…</a:t>
            </a:r>
            <a:endParaRPr lang="en-GB" b="1" dirty="0"/>
          </a:p>
        </p:txBody>
      </p:sp>
      <p:sp>
        <p:nvSpPr>
          <p:cNvPr id="3" name="Content Placeholder 2"/>
          <p:cNvSpPr>
            <a:spLocks noGrp="1"/>
          </p:cNvSpPr>
          <p:nvPr>
            <p:ph idx="1"/>
          </p:nvPr>
        </p:nvSpPr>
        <p:spPr>
          <a:xfrm>
            <a:off x="4565365" y="1882705"/>
            <a:ext cx="4392488" cy="4925143"/>
          </a:xfrm>
        </p:spPr>
        <p:txBody>
          <a:bodyPr>
            <a:normAutofit fontScale="92500" lnSpcReduction="20000"/>
          </a:bodyPr>
          <a:lstStyle/>
          <a:p>
            <a:pPr marL="0" indent="0">
              <a:buNone/>
            </a:pPr>
            <a:r>
              <a:rPr lang="en-GB" dirty="0" smtClean="0"/>
              <a:t/>
            </a:r>
            <a:br>
              <a:rPr lang="en-GB" dirty="0" smtClean="0"/>
            </a:br>
            <a:r>
              <a:rPr lang="en-GB" dirty="0" smtClean="0"/>
              <a:t>"The chance that higher life forms might have emerged in this way (time and chance) is comparable with the chance that 'a tornado sweeping through a junk-yard might assemble a Boeing 747 from the materials therein.”</a:t>
            </a:r>
            <a:br>
              <a:rPr lang="en-GB" dirty="0" smtClean="0"/>
            </a:br>
            <a:r>
              <a:rPr lang="hu-HU" dirty="0" smtClean="0"/>
              <a:t>/</a:t>
            </a:r>
            <a:r>
              <a:rPr lang="en-GB" dirty="0" smtClean="0"/>
              <a:t>Sir </a:t>
            </a:r>
            <a:r>
              <a:rPr lang="hu-HU" dirty="0" smtClean="0"/>
              <a:t>Fred Hoyle/</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479" b="15333"/>
          <a:stretch/>
        </p:blipFill>
        <p:spPr>
          <a:xfrm>
            <a:off x="107505" y="2060848"/>
            <a:ext cx="4134195" cy="28855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9785"/>
          <a:stretch/>
        </p:blipFill>
        <p:spPr>
          <a:xfrm>
            <a:off x="124602" y="4230314"/>
            <a:ext cx="4134195" cy="2493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761779"/>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7" y="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Nature’s “Bible”</a:t>
            </a:r>
            <a:endParaRPr lang="en-GB" b="1" dirty="0"/>
          </a:p>
        </p:txBody>
      </p:sp>
      <p:sp>
        <p:nvSpPr>
          <p:cNvPr id="3" name="Content Placeholder 2"/>
          <p:cNvSpPr>
            <a:spLocks noGrp="1"/>
          </p:cNvSpPr>
          <p:nvPr>
            <p:ph idx="1"/>
          </p:nvPr>
        </p:nvSpPr>
        <p:spPr>
          <a:xfrm>
            <a:off x="4355976" y="1600201"/>
            <a:ext cx="4536504" cy="4805129"/>
          </a:xfrm>
        </p:spPr>
        <p:txBody>
          <a:bodyPr>
            <a:normAutofit/>
          </a:bodyPr>
          <a:lstStyle/>
          <a:p>
            <a:pPr marL="0" indent="0">
              <a:buNone/>
            </a:pPr>
            <a:r>
              <a:rPr lang="en-GB" baseline="30000" dirty="0"/>
              <a:t>NIV  </a:t>
            </a:r>
            <a:r>
              <a:rPr lang="en-GB" b="1" dirty="0"/>
              <a:t>Romans 1:20</a:t>
            </a:r>
            <a:r>
              <a:rPr lang="en-GB" dirty="0"/>
              <a:t> For since the creation of the world God's invisible qualities--his eternal power and divine nature--have been clearly seen, being understood from what has been made, so that men are without excuse.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88840"/>
            <a:ext cx="3946550" cy="3921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325340"/>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God’s story - Bible</a:t>
            </a:r>
            <a:endParaRPr lang="en-GB" b="1" dirty="0"/>
          </a:p>
        </p:txBody>
      </p:sp>
      <p:sp>
        <p:nvSpPr>
          <p:cNvPr id="3" name="Content Placeholder 2"/>
          <p:cNvSpPr>
            <a:spLocks noGrp="1"/>
          </p:cNvSpPr>
          <p:nvPr>
            <p:ph idx="1"/>
          </p:nvPr>
        </p:nvSpPr>
        <p:spPr>
          <a:xfrm>
            <a:off x="4860032" y="1892829"/>
            <a:ext cx="4114800" cy="4525963"/>
          </a:xfrm>
        </p:spPr>
        <p:txBody>
          <a:bodyPr>
            <a:normAutofit/>
          </a:bodyPr>
          <a:lstStyle/>
          <a:p>
            <a:pPr marL="0" indent="0">
              <a:buNone/>
            </a:pPr>
            <a:r>
              <a:rPr lang="en-GB" baseline="30000" dirty="0"/>
              <a:t>NIV  </a:t>
            </a:r>
            <a:r>
              <a:rPr lang="en-GB" b="1" dirty="0"/>
              <a:t>Luke 24:27</a:t>
            </a:r>
            <a:r>
              <a:rPr lang="en-GB" dirty="0"/>
              <a:t> And beginning with Moses and all the Prophets, he explained to them what was said in all the Scriptures concerning himself</a:t>
            </a:r>
            <a:r>
              <a:rPr lang="en-GB"/>
              <a:t>. </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72816"/>
            <a:ext cx="3456384" cy="4693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3070911"/>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675"/>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Even animals “talk”…</a:t>
            </a:r>
            <a:endParaRPr lang="en-GB" b="1" dirty="0"/>
          </a:p>
        </p:txBody>
      </p:sp>
      <p:sp>
        <p:nvSpPr>
          <p:cNvPr id="3" name="Content Placeholder 2"/>
          <p:cNvSpPr>
            <a:spLocks noGrp="1"/>
          </p:cNvSpPr>
          <p:nvPr>
            <p:ph idx="1"/>
          </p:nvPr>
        </p:nvSpPr>
        <p:spPr>
          <a:xfrm>
            <a:off x="4031432" y="1412776"/>
            <a:ext cx="5112568" cy="5280587"/>
          </a:xfrm>
        </p:spPr>
        <p:txBody>
          <a:bodyPr>
            <a:normAutofit fontScale="92500" lnSpcReduction="10000"/>
          </a:bodyPr>
          <a:lstStyle/>
          <a:p>
            <a:pPr marL="0" indent="0">
              <a:buNone/>
            </a:pPr>
            <a:r>
              <a:rPr lang="en-GB" baseline="30000" dirty="0"/>
              <a:t>NIV  </a:t>
            </a:r>
            <a:r>
              <a:rPr lang="en-GB" b="1" dirty="0"/>
              <a:t>Job 12:7</a:t>
            </a:r>
            <a:r>
              <a:rPr lang="en-GB" dirty="0"/>
              <a:t> "But ask the animals, and they will teach you, or the birds of the air, and they will tell you; </a:t>
            </a:r>
            <a:r>
              <a:rPr lang="en-GB" baseline="30000" dirty="0"/>
              <a:t>8</a:t>
            </a:r>
            <a:r>
              <a:rPr lang="en-GB" dirty="0"/>
              <a:t> or speak to the earth, and it will teach you, or let the fish of the sea inform you. </a:t>
            </a:r>
            <a:r>
              <a:rPr lang="en-GB" baseline="30000" dirty="0"/>
              <a:t>9</a:t>
            </a:r>
            <a:r>
              <a:rPr lang="en-GB" dirty="0"/>
              <a:t> Which of all these does not know that the hand of the LORD has done this? </a:t>
            </a:r>
            <a:r>
              <a:rPr lang="en-GB" baseline="30000" dirty="0"/>
              <a:t>10</a:t>
            </a:r>
            <a:r>
              <a:rPr lang="en-GB" dirty="0"/>
              <a:t> In his hand is the life of every creature and the breath of all mankind.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3934" b="5554"/>
          <a:stretch/>
        </p:blipFill>
        <p:spPr>
          <a:xfrm>
            <a:off x="0" y="1892830"/>
            <a:ext cx="3959439" cy="373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043846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6"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Somebody Who cares…</a:t>
            </a:r>
            <a:endParaRPr lang="en-GB" b="1" dirty="0"/>
          </a:p>
        </p:txBody>
      </p:sp>
      <p:sp>
        <p:nvSpPr>
          <p:cNvPr id="3" name="Content Placeholder 2"/>
          <p:cNvSpPr>
            <a:spLocks noGrp="1"/>
          </p:cNvSpPr>
          <p:nvPr>
            <p:ph idx="1"/>
          </p:nvPr>
        </p:nvSpPr>
        <p:spPr>
          <a:xfrm>
            <a:off x="4499992" y="2348880"/>
            <a:ext cx="4392488" cy="2904324"/>
          </a:xfrm>
        </p:spPr>
        <p:txBody>
          <a:bodyPr/>
          <a:lstStyle/>
          <a:p>
            <a:pPr marL="0" indent="0">
              <a:buNone/>
            </a:pPr>
            <a:r>
              <a:rPr lang="en-US" baseline="30000" dirty="0"/>
              <a:t>NIV  </a:t>
            </a:r>
            <a:r>
              <a:rPr lang="en-US" b="1" dirty="0"/>
              <a:t>Matthew 9:2</a:t>
            </a:r>
            <a:r>
              <a:rPr lang="en-US" dirty="0"/>
              <a:t> </a:t>
            </a:r>
            <a:r>
              <a:rPr lang="en-US" dirty="0" smtClean="0"/>
              <a:t>…</a:t>
            </a:r>
            <a:r>
              <a:rPr lang="en-GB" dirty="0" smtClean="0"/>
              <a:t>he </a:t>
            </a:r>
            <a:r>
              <a:rPr lang="en-GB" dirty="0"/>
              <a:t>said to the paralytic, "Take heart, son; your sins are forgiven</a:t>
            </a:r>
            <a:r>
              <a:rPr lang="en-GB" dirty="0" smtClean="0"/>
              <a:t>."</a:t>
            </a:r>
            <a:endParaRPr lang="hu-HU" dirty="0" smtClean="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07369" y="2060848"/>
            <a:ext cx="4253830"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73641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He knows us</a:t>
            </a:r>
            <a:endParaRPr lang="en-GB" b="1" dirty="0"/>
          </a:p>
        </p:txBody>
      </p:sp>
      <p:sp>
        <p:nvSpPr>
          <p:cNvPr id="3" name="Content Placeholder 2"/>
          <p:cNvSpPr>
            <a:spLocks noGrp="1"/>
          </p:cNvSpPr>
          <p:nvPr>
            <p:ph idx="1"/>
          </p:nvPr>
        </p:nvSpPr>
        <p:spPr>
          <a:xfrm>
            <a:off x="4031432" y="1412776"/>
            <a:ext cx="5112568" cy="5184576"/>
          </a:xfrm>
        </p:spPr>
        <p:txBody>
          <a:bodyPr>
            <a:normAutofit fontScale="70000" lnSpcReduction="20000"/>
          </a:bodyPr>
          <a:lstStyle/>
          <a:p>
            <a:endParaRPr lang="en-GB" sz="3600" b="0" i="0" u="none" strike="noStrike" baseline="0" dirty="0" smtClean="0"/>
          </a:p>
          <a:p>
            <a:pPr marL="0" indent="0">
              <a:buNone/>
            </a:pPr>
            <a:r>
              <a:rPr lang="en-GB" sz="3600" baseline="30000" dirty="0"/>
              <a:t>NIV  </a:t>
            </a:r>
            <a:r>
              <a:rPr lang="en-GB" sz="3600" b="1" dirty="0"/>
              <a:t>Psalm 139:1</a:t>
            </a:r>
            <a:r>
              <a:rPr lang="en-GB" sz="3600" dirty="0"/>
              <a:t> For the director of music. Of David. A psalm. O LORD, you have searched me and you know me. </a:t>
            </a:r>
            <a:r>
              <a:rPr lang="en-GB" sz="3600" baseline="30000" dirty="0"/>
              <a:t>2</a:t>
            </a:r>
            <a:r>
              <a:rPr lang="en-GB" sz="3600" dirty="0"/>
              <a:t> You know when I sit and when I rise; you perceive my thoughts from afar. </a:t>
            </a:r>
            <a:r>
              <a:rPr lang="en-GB" sz="3600" baseline="30000" dirty="0"/>
              <a:t>3</a:t>
            </a:r>
            <a:r>
              <a:rPr lang="en-GB" sz="3600" dirty="0"/>
              <a:t> You discern my going out and my lying down; you are familiar with all my ways. </a:t>
            </a:r>
            <a:r>
              <a:rPr lang="en-GB" sz="3600" baseline="30000" dirty="0"/>
              <a:t>4</a:t>
            </a:r>
            <a:r>
              <a:rPr lang="en-GB" sz="3600" dirty="0"/>
              <a:t> Before a word is on my tongue you know it completely, O LORD. </a:t>
            </a:r>
            <a:r>
              <a:rPr lang="en-GB" sz="3600" baseline="30000" dirty="0"/>
              <a:t>5</a:t>
            </a:r>
            <a:r>
              <a:rPr lang="en-GB" sz="3600" dirty="0"/>
              <a:t> You hem me in--behind and before; you have laid your hand upon me. </a:t>
            </a:r>
            <a:r>
              <a:rPr lang="en-GB" sz="3600" baseline="30000" dirty="0"/>
              <a:t>6</a:t>
            </a:r>
            <a:r>
              <a:rPr lang="en-GB" sz="3600" dirty="0"/>
              <a:t> Such knowledge is too wonderful for me, too lofty for me to attain.</a:t>
            </a:r>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153" r="6153"/>
          <a:stretch/>
        </p:blipFill>
        <p:spPr>
          <a:xfrm>
            <a:off x="84836" y="1844824"/>
            <a:ext cx="3963470" cy="3994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144956"/>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9737" y="476672"/>
            <a:ext cx="8229600" cy="1143000"/>
          </a:xfrm>
        </p:spPr>
        <p:txBody>
          <a:bodyPr/>
          <a:lstStyle/>
          <a:p>
            <a:r>
              <a:rPr lang="en-GB" b="1" dirty="0" smtClean="0"/>
              <a:t>We are not left alone</a:t>
            </a:r>
            <a:endParaRPr lang="en-GB" b="1" dirty="0"/>
          </a:p>
        </p:txBody>
      </p:sp>
      <p:sp>
        <p:nvSpPr>
          <p:cNvPr id="3" name="Content Placeholder 2"/>
          <p:cNvSpPr>
            <a:spLocks noGrp="1"/>
          </p:cNvSpPr>
          <p:nvPr>
            <p:ph idx="1"/>
          </p:nvPr>
        </p:nvSpPr>
        <p:spPr>
          <a:xfrm>
            <a:off x="5436096" y="2132856"/>
            <a:ext cx="3707904" cy="3984443"/>
          </a:xfrm>
        </p:spPr>
        <p:txBody>
          <a:bodyPr/>
          <a:lstStyle/>
          <a:p>
            <a:pPr marL="0" indent="0">
              <a:buNone/>
            </a:pPr>
            <a:r>
              <a:rPr lang="en-GB" baseline="30000" dirty="0"/>
              <a:t>NIV  </a:t>
            </a:r>
            <a:r>
              <a:rPr lang="en-GB" b="1" dirty="0"/>
              <a:t>Luke 8:48</a:t>
            </a:r>
            <a:r>
              <a:rPr lang="en-GB" dirty="0"/>
              <a:t> Then he said to her, "Daughter, your faith has healed you. Go in peace."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32856"/>
            <a:ext cx="5155734" cy="3696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56975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3"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He planted eternity in us</a:t>
            </a:r>
            <a:endParaRPr lang="en-GB" b="1" dirty="0"/>
          </a:p>
        </p:txBody>
      </p:sp>
      <p:sp>
        <p:nvSpPr>
          <p:cNvPr id="3" name="Content Placeholder 2"/>
          <p:cNvSpPr>
            <a:spLocks noGrp="1"/>
          </p:cNvSpPr>
          <p:nvPr>
            <p:ph idx="1"/>
          </p:nvPr>
        </p:nvSpPr>
        <p:spPr>
          <a:xfrm>
            <a:off x="4139952" y="1700808"/>
            <a:ext cx="4824536" cy="4800533"/>
          </a:xfrm>
        </p:spPr>
        <p:txBody>
          <a:bodyPr>
            <a:normAutofit/>
          </a:bodyPr>
          <a:lstStyle/>
          <a:p>
            <a:pPr marL="0" indent="0">
              <a:buNone/>
            </a:pPr>
            <a:r>
              <a:rPr lang="en-GB" baseline="30000" dirty="0"/>
              <a:t>NIV  </a:t>
            </a:r>
            <a:r>
              <a:rPr lang="en-GB" b="1" dirty="0"/>
              <a:t>Ecclesiastes 3:11</a:t>
            </a:r>
            <a:r>
              <a:rPr lang="en-GB" dirty="0"/>
              <a:t> He has made everything beautiful in its time. He has also set eternity in the hearts of men; yet they cannot fathom what God has done from beginning to end. </a:t>
            </a:r>
            <a:endParaRPr lang="en-GB"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12776"/>
            <a:ext cx="3744416" cy="5253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1968787"/>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1" y="-14767"/>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341" y="764704"/>
            <a:ext cx="8229600" cy="1143000"/>
          </a:xfrm>
        </p:spPr>
        <p:txBody>
          <a:bodyPr/>
          <a:lstStyle/>
          <a:p>
            <a:r>
              <a:rPr lang="en-GB" b="1" dirty="0" smtClean="0"/>
              <a:t>Do we see it’s colour</a:t>
            </a:r>
            <a:r>
              <a:rPr lang="hu-HU" b="1" dirty="0" smtClean="0"/>
              <a:t>?</a:t>
            </a:r>
            <a:endParaRPr lang="en-GB" b="1" dirty="0"/>
          </a:p>
        </p:txBody>
      </p:sp>
      <p:sp>
        <p:nvSpPr>
          <p:cNvPr id="3" name="Content Placeholder 2"/>
          <p:cNvSpPr>
            <a:spLocks noGrp="1"/>
          </p:cNvSpPr>
          <p:nvPr>
            <p:ph idx="1"/>
          </p:nvPr>
        </p:nvSpPr>
        <p:spPr>
          <a:xfrm>
            <a:off x="3120842" y="2420888"/>
            <a:ext cx="5928113" cy="4085050"/>
          </a:xfrm>
        </p:spPr>
        <p:txBody>
          <a:bodyPr>
            <a:normAutofit/>
          </a:bodyPr>
          <a:lstStyle/>
          <a:p>
            <a:pPr marL="0" indent="0" algn="ctr">
              <a:buNone/>
            </a:pPr>
            <a:r>
              <a:rPr lang="en-GB" sz="2400" dirty="0" smtClean="0">
                <a:effectLst/>
              </a:rPr>
              <a:t>The world is God-woven carpet, </a:t>
            </a:r>
            <a:br>
              <a:rPr lang="en-GB" sz="2400" dirty="0" smtClean="0">
                <a:effectLst/>
              </a:rPr>
            </a:br>
            <a:r>
              <a:rPr lang="en-GB" sz="2400" dirty="0" smtClean="0">
                <a:effectLst/>
              </a:rPr>
              <a:t>We can only see its reverse side here, </a:t>
            </a:r>
            <a:br>
              <a:rPr lang="en-GB" sz="2400" dirty="0" smtClean="0">
                <a:effectLst/>
              </a:rPr>
            </a:br>
            <a:r>
              <a:rPr lang="en-GB" sz="2400" dirty="0" smtClean="0">
                <a:effectLst/>
              </a:rPr>
              <a:t>And sometimes, in our most  beautiful times, </a:t>
            </a:r>
            <a:br>
              <a:rPr lang="en-GB" sz="2400" dirty="0" smtClean="0">
                <a:effectLst/>
              </a:rPr>
            </a:br>
            <a:r>
              <a:rPr lang="en-GB" sz="2400" dirty="0" smtClean="0">
                <a:effectLst/>
              </a:rPr>
              <a:t>we see the colourful side, too. </a:t>
            </a:r>
          </a:p>
          <a:p>
            <a:pPr marL="0" indent="0" algn="ctr">
              <a:buNone/>
            </a:pPr>
            <a:endParaRPr lang="en-GB" sz="2000" dirty="0"/>
          </a:p>
          <a:p>
            <a:pPr marL="0" indent="0" algn="ctr">
              <a:buNone/>
            </a:pPr>
            <a:r>
              <a:rPr lang="hu-HU" sz="1800" dirty="0" smtClean="0"/>
              <a:t>/Reményik Sándor: </a:t>
            </a:r>
            <a:r>
              <a:rPr lang="en-GB" sz="1800" dirty="0" smtClean="0"/>
              <a:t>The other side of the carpet</a:t>
            </a:r>
            <a:r>
              <a:rPr lang="hu-HU" sz="1800" dirty="0" smtClean="0"/>
              <a:t>/</a:t>
            </a:r>
            <a:endParaRPr lang="en-GB" sz="1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752"/>
          <a:stretch/>
        </p:blipFill>
        <p:spPr>
          <a:xfrm>
            <a:off x="49777" y="2420888"/>
            <a:ext cx="3102026" cy="2870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073745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75460472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a:xfrm>
            <a:off x="457200" y="1600201"/>
            <a:ext cx="8229600" cy="1108720"/>
          </a:xfrm>
        </p:spPr>
        <p:txBody>
          <a:bodyPr/>
          <a:lstStyle/>
          <a:p>
            <a:r>
              <a:rPr lang="en-GB" dirty="0">
                <a:hlinkClick r:id="rId2"/>
              </a:rPr>
              <a:t>http://</a:t>
            </a:r>
            <a:r>
              <a:rPr lang="en-GB" dirty="0" smtClean="0">
                <a:hlinkClick r:id="rId2"/>
              </a:rPr>
              <a:t>www.grisda.org</a:t>
            </a:r>
            <a:r>
              <a:rPr lang="en-GB" dirty="0"/>
              <a:t> </a:t>
            </a:r>
            <a:r>
              <a:rPr lang="en-GB" dirty="0" smtClean="0"/>
              <a:t>- </a:t>
            </a:r>
            <a:r>
              <a:rPr lang="en-GB" dirty="0">
                <a:hlinkClick r:id="rId2"/>
              </a:rPr>
              <a:t>Geoscience Research </a:t>
            </a:r>
            <a:r>
              <a:rPr lang="en-GB" dirty="0" smtClean="0">
                <a:hlinkClick r:id="rId2"/>
              </a:rPr>
              <a:t>Institute</a:t>
            </a:r>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22741"/>
            <a:ext cx="7120114"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323819"/>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510" r="17878"/>
          <a:stretch/>
        </p:blipFill>
        <p:spPr>
          <a:xfrm>
            <a:off x="646386" y="404664"/>
            <a:ext cx="2317531" cy="358685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460" r="17988"/>
          <a:stretch/>
        </p:blipFill>
        <p:spPr>
          <a:xfrm>
            <a:off x="4385069" y="404664"/>
            <a:ext cx="1844566" cy="28575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3231" r="11759"/>
          <a:stretch/>
        </p:blipFill>
        <p:spPr>
          <a:xfrm>
            <a:off x="6486731" y="2722483"/>
            <a:ext cx="2456494" cy="379584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3827" r="13825"/>
          <a:stretch/>
        </p:blipFill>
        <p:spPr>
          <a:xfrm>
            <a:off x="1008993" y="4154066"/>
            <a:ext cx="1702676" cy="23534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115" t="13582" r="23505"/>
          <a:stretch/>
        </p:blipFill>
        <p:spPr>
          <a:xfrm>
            <a:off x="4067944" y="3789040"/>
            <a:ext cx="1639614" cy="24694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7296700"/>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0866"/>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Meeting the artist</a:t>
            </a:r>
            <a:r>
              <a:rPr lang="hu-HU" b="1" dirty="0" smtClean="0"/>
              <a:t>?</a:t>
            </a:r>
            <a:endParaRPr lang="en-GB" b="1"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1340768"/>
            <a:ext cx="6840760" cy="5184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9154321"/>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20866"/>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Walking through the “story”</a:t>
            </a:r>
            <a:endParaRPr lang="en-GB" b="1" dirty="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414646"/>
            <a:ext cx="6984775" cy="5040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2278488"/>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1"/>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9737" y="404664"/>
            <a:ext cx="8229600" cy="1143000"/>
          </a:xfrm>
        </p:spPr>
        <p:txBody>
          <a:bodyPr/>
          <a:lstStyle/>
          <a:p>
            <a:r>
              <a:rPr lang="en-GB" b="1" dirty="0" smtClean="0"/>
              <a:t>The question of existence</a:t>
            </a:r>
            <a:endParaRPr lang="en-GB" b="1" dirty="0"/>
          </a:p>
        </p:txBody>
      </p:sp>
      <p:sp>
        <p:nvSpPr>
          <p:cNvPr id="3" name="Content Placeholder 2"/>
          <p:cNvSpPr>
            <a:spLocks noGrp="1"/>
          </p:cNvSpPr>
          <p:nvPr>
            <p:ph idx="1"/>
          </p:nvPr>
        </p:nvSpPr>
        <p:spPr>
          <a:xfrm>
            <a:off x="4554536" y="1988840"/>
            <a:ext cx="4409951" cy="4416490"/>
          </a:xfrm>
        </p:spPr>
        <p:txBody>
          <a:bodyPr>
            <a:normAutofit/>
          </a:bodyPr>
          <a:lstStyle/>
          <a:p>
            <a:pPr marL="0" indent="0">
              <a:buNone/>
            </a:pPr>
            <a:r>
              <a:rPr lang="hu-HU" b="1" i="1" dirty="0" smtClean="0"/>
              <a:t>„</a:t>
            </a:r>
            <a:r>
              <a:rPr lang="en-GB" b="1" i="1" dirty="0" smtClean="0"/>
              <a:t>We don’t see the world in its reality but we see it from the perspective of our reality.</a:t>
            </a:r>
            <a:r>
              <a:rPr lang="hu-HU" b="1" i="1" dirty="0" smtClean="0"/>
              <a:t>” </a:t>
            </a:r>
            <a:r>
              <a:rPr lang="hu-HU" dirty="0" smtClean="0"/>
              <a:t>/Talmud/</a:t>
            </a:r>
          </a:p>
          <a:p>
            <a:pPr marL="0" indent="0">
              <a:buNone/>
            </a:pPr>
            <a:r>
              <a:rPr lang="hu-HU" b="1" dirty="0" smtClean="0"/>
              <a:t>„</a:t>
            </a:r>
            <a:r>
              <a:rPr lang="en-GB" b="1" dirty="0" smtClean="0"/>
              <a:t>Why is there `Something` rather than </a:t>
            </a:r>
            <a:r>
              <a:rPr lang="en-GB" b="1" dirty="0"/>
              <a:t>`</a:t>
            </a:r>
            <a:r>
              <a:rPr lang="en-GB" b="1" dirty="0" smtClean="0"/>
              <a:t>nothing`</a:t>
            </a:r>
            <a:r>
              <a:rPr lang="hu-HU" dirty="0" smtClean="0"/>
              <a:t>/Richard Swinburne/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14" y="1988840"/>
            <a:ext cx="4125262" cy="4209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1791454"/>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5"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b="1" dirty="0" smtClean="0"/>
              <a:t>What do we teach our children</a:t>
            </a:r>
            <a:r>
              <a:rPr lang="hu-HU" b="1" dirty="0" smtClean="0"/>
              <a:t>?</a:t>
            </a:r>
            <a:endParaRPr lang="en-GB" b="1" dirty="0"/>
          </a:p>
        </p:txBody>
      </p:sp>
      <p:sp>
        <p:nvSpPr>
          <p:cNvPr id="3" name="Content Placeholder 2"/>
          <p:cNvSpPr>
            <a:spLocks noGrp="1"/>
          </p:cNvSpPr>
          <p:nvPr>
            <p:ph idx="1"/>
          </p:nvPr>
        </p:nvSpPr>
        <p:spPr>
          <a:xfrm>
            <a:off x="4067945" y="1412777"/>
            <a:ext cx="4864935" cy="5093161"/>
          </a:xfrm>
        </p:spPr>
        <p:txBody>
          <a:bodyPr>
            <a:normAutofit lnSpcReduction="10000"/>
          </a:bodyPr>
          <a:lstStyle/>
          <a:p>
            <a:pPr marL="0" indent="0">
              <a:buNone/>
            </a:pPr>
            <a:r>
              <a:rPr lang="hu-HU" b="1" i="1" dirty="0" smtClean="0"/>
              <a:t>"</a:t>
            </a:r>
            <a:r>
              <a:rPr lang="en-GB" b="1" dirty="0" smtClean="0"/>
              <a:t>It’s </a:t>
            </a:r>
            <a:r>
              <a:rPr lang="en-GB" b="1" dirty="0"/>
              <a:t>no wonder that our young people today have poor self images when they go to school </a:t>
            </a:r>
            <a:r>
              <a:rPr lang="en-GB" b="1" dirty="0" smtClean="0"/>
              <a:t>and </a:t>
            </a:r>
            <a:r>
              <a:rPr lang="en-GB" b="1" dirty="0"/>
              <a:t>read books that tell them that they are the products of blind chance that they are just accidents of nature unplanned, unloved, </a:t>
            </a:r>
            <a:r>
              <a:rPr lang="en-GB" b="1" dirty="0" smtClean="0"/>
              <a:t>and </a:t>
            </a:r>
            <a:r>
              <a:rPr lang="en-GB" b="1" dirty="0"/>
              <a:t>unwanted</a:t>
            </a:r>
            <a:r>
              <a:rPr lang="en-GB" b="1" dirty="0" smtClean="0"/>
              <a:t>.”</a:t>
            </a:r>
            <a:r>
              <a:rPr lang="hu-HU" b="1" i="1" dirty="0" smtClean="0"/>
              <a:t>			</a:t>
            </a:r>
            <a:r>
              <a:rPr lang="hu-HU" dirty="0" smtClean="0"/>
              <a:t>/Frank Peretti/</a:t>
            </a:r>
            <a:endParaRPr lang="en-GB"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55576" y="1473200"/>
            <a:ext cx="2952328" cy="503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845745"/>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274639"/>
            <a:ext cx="8363272" cy="1143000"/>
          </a:xfrm>
        </p:spPr>
        <p:txBody>
          <a:bodyPr/>
          <a:lstStyle/>
          <a:p>
            <a:r>
              <a:rPr lang="en-GB" b="1" dirty="0" smtClean="0"/>
              <a:t>God the Creator - introduced</a:t>
            </a:r>
            <a:endParaRPr lang="en-GB" b="1" dirty="0"/>
          </a:p>
        </p:txBody>
      </p:sp>
      <p:sp>
        <p:nvSpPr>
          <p:cNvPr id="3" name="Content Placeholder 2"/>
          <p:cNvSpPr>
            <a:spLocks noGrp="1"/>
          </p:cNvSpPr>
          <p:nvPr>
            <p:ph idx="1"/>
          </p:nvPr>
        </p:nvSpPr>
        <p:spPr>
          <a:xfrm>
            <a:off x="4589463" y="1700808"/>
            <a:ext cx="4447033" cy="4608512"/>
          </a:xfrm>
        </p:spPr>
        <p:txBody>
          <a:bodyPr>
            <a:normAutofit fontScale="92500" lnSpcReduction="20000"/>
          </a:bodyPr>
          <a:lstStyle/>
          <a:p>
            <a:pPr marL="0" indent="0">
              <a:buNone/>
            </a:pPr>
            <a:r>
              <a:rPr lang="en-GB" baseline="30000" dirty="0"/>
              <a:t>NIV  </a:t>
            </a:r>
            <a:r>
              <a:rPr lang="en-GB" b="1" dirty="0"/>
              <a:t>Genesis </a:t>
            </a:r>
            <a:r>
              <a:rPr lang="en-GB" b="1" dirty="0" smtClean="0"/>
              <a:t>1:1-3</a:t>
            </a:r>
            <a:r>
              <a:rPr lang="en-GB" dirty="0" smtClean="0"/>
              <a:t> </a:t>
            </a:r>
            <a:r>
              <a:rPr lang="en-GB" b="1" dirty="0"/>
              <a:t>In the beginning God created the heavens and the earth. </a:t>
            </a:r>
            <a:r>
              <a:rPr lang="en-GB" b="1" baseline="30000" dirty="0"/>
              <a:t>2</a:t>
            </a:r>
            <a:r>
              <a:rPr lang="en-GB" b="1" dirty="0"/>
              <a:t> Now the earth was formless and empty, darkness was over the surface of the deep, and the Spirit of God was hovering over the waters. </a:t>
            </a:r>
            <a:r>
              <a:rPr lang="en-GB" b="1" baseline="30000" dirty="0"/>
              <a:t>3</a:t>
            </a:r>
            <a:r>
              <a:rPr lang="en-GB" b="1" dirty="0"/>
              <a:t> And God said, "Let there be light," and there was light</a:t>
            </a:r>
            <a:r>
              <a:rPr lang="en-GB" b="1" dirty="0" smtClean="0"/>
              <a:t>.</a:t>
            </a:r>
            <a:endParaRPr lang="en-GB"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44824"/>
            <a:ext cx="4083918" cy="4341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95287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8" y="-12699"/>
            <a:ext cx="91789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b="1" dirty="0" smtClean="0"/>
              <a:t>God creates in community</a:t>
            </a:r>
            <a:endParaRPr lang="en-GB" b="1" dirty="0"/>
          </a:p>
        </p:txBody>
      </p:sp>
      <p:sp>
        <p:nvSpPr>
          <p:cNvPr id="3" name="Content Placeholder 2"/>
          <p:cNvSpPr>
            <a:spLocks noGrp="1"/>
          </p:cNvSpPr>
          <p:nvPr>
            <p:ph idx="1"/>
          </p:nvPr>
        </p:nvSpPr>
        <p:spPr>
          <a:xfrm>
            <a:off x="4788024" y="1884299"/>
            <a:ext cx="4086225" cy="4209333"/>
          </a:xfrm>
        </p:spPr>
        <p:txBody>
          <a:bodyPr>
            <a:normAutofit/>
          </a:bodyPr>
          <a:lstStyle/>
          <a:p>
            <a:r>
              <a:rPr lang="en-GB" dirty="0" smtClean="0"/>
              <a:t>In the 1</a:t>
            </a:r>
            <a:r>
              <a:rPr lang="en-GB" baseline="30000" dirty="0" smtClean="0"/>
              <a:t>st</a:t>
            </a:r>
            <a:r>
              <a:rPr lang="en-GB" dirty="0" smtClean="0"/>
              <a:t> verse the Father creates </a:t>
            </a:r>
          </a:p>
          <a:p>
            <a:r>
              <a:rPr lang="en-GB" dirty="0" smtClean="0"/>
              <a:t>In verse 2 the Holy Spirit hovers over the waters  </a:t>
            </a:r>
          </a:p>
          <a:p>
            <a:r>
              <a:rPr lang="en-GB" dirty="0" smtClean="0"/>
              <a:t>In verse 3 God’ is creating through His Word</a:t>
            </a: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3743"/>
          <a:stretch/>
        </p:blipFill>
        <p:spPr>
          <a:xfrm>
            <a:off x="208113" y="1988840"/>
            <a:ext cx="4272349" cy="4000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298913"/>
      </p:ext>
    </p:extLst>
  </p:cSld>
  <p:clrMapOvr>
    <a:masterClrMapping/>
  </p:clrMapOvr>
  <mc:AlternateContent xmlns:mc="http://schemas.openxmlformats.org/markup-compatibility/2006" xmlns:p14="http://schemas.microsoft.com/office/powerpoint/2010/main">
    <mc:Choice Requires="p14">
      <p:transition spd="slow" p14:dur="11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1342</Words>
  <Application>Microsoft Office PowerPoint</Application>
  <PresentationFormat>On-screen Show (4:3)</PresentationFormat>
  <Paragraphs>107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Creation</vt:lpstr>
      <vt:lpstr>We tend to forget...</vt:lpstr>
      <vt:lpstr>God’s story - Bible</vt:lpstr>
      <vt:lpstr>Meeting the artist?</vt:lpstr>
      <vt:lpstr>Walking through the “story”</vt:lpstr>
      <vt:lpstr>The question of existence</vt:lpstr>
      <vt:lpstr>What do we teach our children?</vt:lpstr>
      <vt:lpstr>God the Creator - introduced</vt:lpstr>
      <vt:lpstr>God creates in community</vt:lpstr>
      <vt:lpstr>In the beginning...</vt:lpstr>
      <vt:lpstr>The outline of Creation</vt:lpstr>
      <vt:lpstr>Human kind</vt:lpstr>
      <vt:lpstr>Continue, please!...</vt:lpstr>
      <vt:lpstr>On His image and likeness…</vt:lpstr>
      <vt:lpstr>We are capable of horizontal relationships, too</vt:lpstr>
      <vt:lpstr>Couple…</vt:lpstr>
      <vt:lpstr>Compliment each other</vt:lpstr>
      <vt:lpstr>Duty and blessing</vt:lpstr>
      <vt:lpstr>We are God’ creation</vt:lpstr>
      <vt:lpstr>Rights?...</vt:lpstr>
      <vt:lpstr>Scientific approach</vt:lpstr>
      <vt:lpstr>Scientists and God... </vt:lpstr>
      <vt:lpstr>Mankind – God’s masterpiece</vt:lpstr>
      <vt:lpstr>Masterpiece</vt:lpstr>
      <vt:lpstr>“irreducible complexity”</vt:lpstr>
      <vt:lpstr>Michael J. Behe</vt:lpstr>
      <vt:lpstr>Meaningful beginning</vt:lpstr>
      <vt:lpstr>The chance of life by chance…</vt:lpstr>
      <vt:lpstr>Nature’s “Bible”</vt:lpstr>
      <vt:lpstr>Even animals “talk”…</vt:lpstr>
      <vt:lpstr>Somebody Who cares…</vt:lpstr>
      <vt:lpstr>He knows us</vt:lpstr>
      <vt:lpstr>We are not left alone</vt:lpstr>
      <vt:lpstr>He planted eternity in us</vt:lpstr>
      <vt:lpstr>Do we see it’s colour?</vt:lpstr>
      <vt:lpstr>PowerPoint Presentation</vt:lpstr>
      <vt:lpstr>Resources</vt:lpstr>
      <vt:lpstr>PowerPoint Presentation</vt:lpstr>
    </vt:vector>
  </TitlesOfParts>
  <Company>Seventh-Day Adventists, Trans-European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Janos Kovacs-Biro</dc:creator>
  <cp:lastModifiedBy>Janos Kovacs-Biro</cp:lastModifiedBy>
  <cp:revision>19</cp:revision>
  <dcterms:created xsi:type="dcterms:W3CDTF">2013-01-19T17:13:10Z</dcterms:created>
  <dcterms:modified xsi:type="dcterms:W3CDTF">2013-01-20T15:52:57Z</dcterms:modified>
</cp:coreProperties>
</file>