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8" r:id="rId7"/>
    <p:sldId id="261" r:id="rId8"/>
    <p:sldId id="260" r:id="rId9"/>
    <p:sldId id="263" r:id="rId10"/>
    <p:sldId id="264" r:id="rId11"/>
    <p:sldId id="265" r:id="rId12"/>
    <p:sldId id="266" r:id="rId13"/>
    <p:sldId id="269" r:id="rId14"/>
    <p:sldId id="270" r:id="rId15"/>
    <p:sldId id="271" r:id="rId16"/>
    <p:sldId id="272" r:id="rId17"/>
    <p:sldId id="273" r:id="rId18"/>
    <p:sldId id="274" r:id="rId19"/>
    <p:sldId id="275" r:id="rId20"/>
    <p:sldId id="276" r:id="rId21"/>
    <p:sldId id="277" r:id="rId22"/>
    <p:sldId id="278" r:id="rId23"/>
    <p:sldId id="279" r:id="rId24"/>
    <p:sldId id="267" r:id="rId25"/>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09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108B652D-1B3B-47BE-A8B4-B08CD7A4A69B}" type="datetimeFigureOut">
              <a:rPr lang="nb-NO" smtClean="0"/>
              <a:t>25.01.2013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5966A71D-56E1-4EBD-97E9-6790402DB1C5}" type="slidenum">
              <a:rPr lang="nb-NO" smtClean="0"/>
              <a:t>‹#›</a:t>
            </a:fld>
            <a:endParaRPr lang="nb-NO"/>
          </a:p>
        </p:txBody>
      </p:sp>
    </p:spTree>
    <p:extLst>
      <p:ext uri="{BB962C8B-B14F-4D97-AF65-F5344CB8AC3E}">
        <p14:creationId xmlns:p14="http://schemas.microsoft.com/office/powerpoint/2010/main" val="250688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08B652D-1B3B-47BE-A8B4-B08CD7A4A69B}" type="datetimeFigureOut">
              <a:rPr lang="nb-NO" smtClean="0"/>
              <a:t>25.01.2013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5966A71D-56E1-4EBD-97E9-6790402DB1C5}" type="slidenum">
              <a:rPr lang="nb-NO" smtClean="0"/>
              <a:t>‹#›</a:t>
            </a:fld>
            <a:endParaRPr lang="nb-NO"/>
          </a:p>
        </p:txBody>
      </p:sp>
    </p:spTree>
    <p:extLst>
      <p:ext uri="{BB962C8B-B14F-4D97-AF65-F5344CB8AC3E}">
        <p14:creationId xmlns:p14="http://schemas.microsoft.com/office/powerpoint/2010/main" val="4078937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08B652D-1B3B-47BE-A8B4-B08CD7A4A69B}" type="datetimeFigureOut">
              <a:rPr lang="nb-NO" smtClean="0"/>
              <a:t>25.01.2013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5966A71D-56E1-4EBD-97E9-6790402DB1C5}" type="slidenum">
              <a:rPr lang="nb-NO" smtClean="0"/>
              <a:t>‹#›</a:t>
            </a:fld>
            <a:endParaRPr lang="nb-NO"/>
          </a:p>
        </p:txBody>
      </p:sp>
    </p:spTree>
    <p:extLst>
      <p:ext uri="{BB962C8B-B14F-4D97-AF65-F5344CB8AC3E}">
        <p14:creationId xmlns:p14="http://schemas.microsoft.com/office/powerpoint/2010/main" val="562459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08B652D-1B3B-47BE-A8B4-B08CD7A4A69B}" type="datetimeFigureOut">
              <a:rPr lang="nb-NO" smtClean="0"/>
              <a:t>25.01.2013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5966A71D-56E1-4EBD-97E9-6790402DB1C5}" type="slidenum">
              <a:rPr lang="nb-NO" smtClean="0"/>
              <a:t>‹#›</a:t>
            </a:fld>
            <a:endParaRPr lang="nb-NO"/>
          </a:p>
        </p:txBody>
      </p:sp>
    </p:spTree>
    <p:extLst>
      <p:ext uri="{BB962C8B-B14F-4D97-AF65-F5344CB8AC3E}">
        <p14:creationId xmlns:p14="http://schemas.microsoft.com/office/powerpoint/2010/main" val="4175115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108B652D-1B3B-47BE-A8B4-B08CD7A4A69B}" type="datetimeFigureOut">
              <a:rPr lang="nb-NO" smtClean="0"/>
              <a:t>25.01.2013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5966A71D-56E1-4EBD-97E9-6790402DB1C5}" type="slidenum">
              <a:rPr lang="nb-NO" smtClean="0"/>
              <a:t>‹#›</a:t>
            </a:fld>
            <a:endParaRPr lang="nb-NO"/>
          </a:p>
        </p:txBody>
      </p:sp>
    </p:spTree>
    <p:extLst>
      <p:ext uri="{BB962C8B-B14F-4D97-AF65-F5344CB8AC3E}">
        <p14:creationId xmlns:p14="http://schemas.microsoft.com/office/powerpoint/2010/main" val="1831267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108B652D-1B3B-47BE-A8B4-B08CD7A4A69B}" type="datetimeFigureOut">
              <a:rPr lang="nb-NO" smtClean="0"/>
              <a:t>25.01.2013</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5966A71D-56E1-4EBD-97E9-6790402DB1C5}" type="slidenum">
              <a:rPr lang="nb-NO" smtClean="0"/>
              <a:t>‹#›</a:t>
            </a:fld>
            <a:endParaRPr lang="nb-NO"/>
          </a:p>
        </p:txBody>
      </p:sp>
    </p:spTree>
    <p:extLst>
      <p:ext uri="{BB962C8B-B14F-4D97-AF65-F5344CB8AC3E}">
        <p14:creationId xmlns:p14="http://schemas.microsoft.com/office/powerpoint/2010/main" val="3961799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108B652D-1B3B-47BE-A8B4-B08CD7A4A69B}" type="datetimeFigureOut">
              <a:rPr lang="nb-NO" smtClean="0"/>
              <a:t>25.01.2013</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5966A71D-56E1-4EBD-97E9-6790402DB1C5}" type="slidenum">
              <a:rPr lang="nb-NO" smtClean="0"/>
              <a:t>‹#›</a:t>
            </a:fld>
            <a:endParaRPr lang="nb-NO"/>
          </a:p>
        </p:txBody>
      </p:sp>
    </p:spTree>
    <p:extLst>
      <p:ext uri="{BB962C8B-B14F-4D97-AF65-F5344CB8AC3E}">
        <p14:creationId xmlns:p14="http://schemas.microsoft.com/office/powerpoint/2010/main" val="283414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108B652D-1B3B-47BE-A8B4-B08CD7A4A69B}" type="datetimeFigureOut">
              <a:rPr lang="nb-NO" smtClean="0"/>
              <a:t>25.01.2013</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5966A71D-56E1-4EBD-97E9-6790402DB1C5}" type="slidenum">
              <a:rPr lang="nb-NO" smtClean="0"/>
              <a:t>‹#›</a:t>
            </a:fld>
            <a:endParaRPr lang="nb-NO"/>
          </a:p>
        </p:txBody>
      </p:sp>
    </p:spTree>
    <p:extLst>
      <p:ext uri="{BB962C8B-B14F-4D97-AF65-F5344CB8AC3E}">
        <p14:creationId xmlns:p14="http://schemas.microsoft.com/office/powerpoint/2010/main" val="510816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108B652D-1B3B-47BE-A8B4-B08CD7A4A69B}" type="datetimeFigureOut">
              <a:rPr lang="nb-NO" smtClean="0"/>
              <a:t>25.01.2013</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5966A71D-56E1-4EBD-97E9-6790402DB1C5}" type="slidenum">
              <a:rPr lang="nb-NO" smtClean="0"/>
              <a:t>‹#›</a:t>
            </a:fld>
            <a:endParaRPr lang="nb-NO"/>
          </a:p>
        </p:txBody>
      </p:sp>
    </p:spTree>
    <p:extLst>
      <p:ext uri="{BB962C8B-B14F-4D97-AF65-F5344CB8AC3E}">
        <p14:creationId xmlns:p14="http://schemas.microsoft.com/office/powerpoint/2010/main" val="1801246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108B652D-1B3B-47BE-A8B4-B08CD7A4A69B}" type="datetimeFigureOut">
              <a:rPr lang="nb-NO" smtClean="0"/>
              <a:t>25.01.2013</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5966A71D-56E1-4EBD-97E9-6790402DB1C5}" type="slidenum">
              <a:rPr lang="nb-NO" smtClean="0"/>
              <a:t>‹#›</a:t>
            </a:fld>
            <a:endParaRPr lang="nb-NO"/>
          </a:p>
        </p:txBody>
      </p:sp>
    </p:spTree>
    <p:extLst>
      <p:ext uri="{BB962C8B-B14F-4D97-AF65-F5344CB8AC3E}">
        <p14:creationId xmlns:p14="http://schemas.microsoft.com/office/powerpoint/2010/main" val="706081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108B652D-1B3B-47BE-A8B4-B08CD7A4A69B}" type="datetimeFigureOut">
              <a:rPr lang="nb-NO" smtClean="0"/>
              <a:t>25.01.2013</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5966A71D-56E1-4EBD-97E9-6790402DB1C5}" type="slidenum">
              <a:rPr lang="nb-NO" smtClean="0"/>
              <a:t>‹#›</a:t>
            </a:fld>
            <a:endParaRPr lang="nb-NO"/>
          </a:p>
        </p:txBody>
      </p:sp>
    </p:spTree>
    <p:extLst>
      <p:ext uri="{BB962C8B-B14F-4D97-AF65-F5344CB8AC3E}">
        <p14:creationId xmlns:p14="http://schemas.microsoft.com/office/powerpoint/2010/main" val="2839993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8B652D-1B3B-47BE-A8B4-B08CD7A4A69B}" type="datetimeFigureOut">
              <a:rPr lang="nb-NO" smtClean="0"/>
              <a:t>25.01.2013</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66A71D-56E1-4EBD-97E9-6790402DB1C5}" type="slidenum">
              <a:rPr lang="nb-NO" smtClean="0"/>
              <a:t>‹#›</a:t>
            </a:fld>
            <a:endParaRPr lang="nb-NO"/>
          </a:p>
        </p:txBody>
      </p:sp>
    </p:spTree>
    <p:extLst>
      <p:ext uri="{BB962C8B-B14F-4D97-AF65-F5344CB8AC3E}">
        <p14:creationId xmlns:p14="http://schemas.microsoft.com/office/powerpoint/2010/main" val="806005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adventist.no/adventist/vaar_tro/verd_aa_tenke_over" TargetMode="External"/><Relationship Id="rId2" Type="http://schemas.openxmlformats.org/officeDocument/2006/relationships/hyperlink" Target="https://adventistbiblicalresearch.org/search/apachesolr_search/The%20Sabbath" TargetMode="External"/><Relationship Id="rId1" Type="http://schemas.openxmlformats.org/officeDocument/2006/relationships/slideLayout" Target="../slideLayouts/slideLayout1.xml"/><Relationship Id="rId4" Type="http://schemas.openxmlformats.org/officeDocument/2006/relationships/hyperlink" Target="http://maranathamedia.com/site/index.php?option=com_rokdownloads&amp;view=file&amp;Itemid=68&amp;id=415:christian-beliefs-t-h"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b="1" dirty="0" smtClean="0"/>
              <a:t>SDA </a:t>
            </a:r>
            <a:r>
              <a:rPr lang="nb-NO" b="1" dirty="0" err="1" smtClean="0"/>
              <a:t>pillars</a:t>
            </a:r>
            <a:r>
              <a:rPr lang="nb-NO" b="1" dirty="0" smtClean="0"/>
              <a:t> </a:t>
            </a:r>
            <a:r>
              <a:rPr lang="nb-NO" b="1" dirty="0" err="1" smtClean="0"/>
              <a:t>of</a:t>
            </a:r>
            <a:r>
              <a:rPr lang="nb-NO" b="1" dirty="0" smtClean="0"/>
              <a:t> </a:t>
            </a:r>
            <a:r>
              <a:rPr lang="nb-NO" b="1" dirty="0" err="1" smtClean="0"/>
              <a:t>faith</a:t>
            </a:r>
            <a:r>
              <a:rPr lang="nb-NO" dirty="0" smtClean="0"/>
              <a:t>	</a:t>
            </a:r>
            <a:endParaRPr lang="nb-NO" dirty="0"/>
          </a:p>
        </p:txBody>
      </p:sp>
      <p:sp>
        <p:nvSpPr>
          <p:cNvPr id="3" name="Undertittel 2"/>
          <p:cNvSpPr>
            <a:spLocks noGrp="1"/>
          </p:cNvSpPr>
          <p:nvPr>
            <p:ph type="subTitle" idx="1"/>
          </p:nvPr>
        </p:nvSpPr>
        <p:spPr>
          <a:xfrm>
            <a:off x="827584" y="1988840"/>
            <a:ext cx="7560840" cy="4104456"/>
          </a:xfrm>
        </p:spPr>
        <p:txBody>
          <a:bodyPr>
            <a:normAutofit/>
          </a:bodyPr>
          <a:lstStyle/>
          <a:p>
            <a:pPr algn="l"/>
            <a:r>
              <a:rPr lang="en-US" sz="2000" b="1" dirty="0" smtClean="0">
                <a:solidFill>
                  <a:schemeClr val="accent2">
                    <a:lumMod val="75000"/>
                  </a:schemeClr>
                </a:solidFill>
                <a:latin typeface="+mj-lt"/>
              </a:rPr>
              <a:t>According to Morris </a:t>
            </a:r>
            <a:r>
              <a:rPr lang="en-US" sz="2000" b="1" dirty="0" err="1" smtClean="0">
                <a:solidFill>
                  <a:schemeClr val="accent2">
                    <a:lumMod val="75000"/>
                  </a:schemeClr>
                </a:solidFill>
                <a:latin typeface="+mj-lt"/>
              </a:rPr>
              <a:t>Venden</a:t>
            </a:r>
            <a:r>
              <a:rPr lang="en-US" sz="2000" b="1" dirty="0">
                <a:solidFill>
                  <a:schemeClr val="accent2">
                    <a:lumMod val="75000"/>
                  </a:schemeClr>
                </a:solidFill>
                <a:latin typeface="+mj-lt"/>
              </a:rPr>
              <a:t> </a:t>
            </a:r>
            <a:r>
              <a:rPr lang="en-US" sz="2000" b="1" dirty="0" smtClean="0">
                <a:solidFill>
                  <a:schemeClr val="accent2">
                    <a:lumMod val="75000"/>
                  </a:schemeClr>
                </a:solidFill>
                <a:latin typeface="+mj-lt"/>
              </a:rPr>
              <a:t>(</a:t>
            </a:r>
            <a:r>
              <a:rPr lang="en-US" sz="2000" b="0" i="0" dirty="0" err="1" smtClean="0">
                <a:solidFill>
                  <a:schemeClr val="accent2">
                    <a:lumMod val="75000"/>
                  </a:schemeClr>
                </a:solidFill>
                <a:effectLst/>
                <a:latin typeface="+mj-lt"/>
              </a:rPr>
              <a:t>Venden</a:t>
            </a:r>
            <a:r>
              <a:rPr lang="en-US" sz="2000" b="0" i="0" dirty="0" smtClean="0">
                <a:solidFill>
                  <a:schemeClr val="accent2">
                    <a:lumMod val="75000"/>
                  </a:schemeClr>
                </a:solidFill>
                <a:effectLst/>
                <a:latin typeface="+mj-lt"/>
              </a:rPr>
              <a:t>, Morris, 1982, </a:t>
            </a:r>
            <a:r>
              <a:rPr lang="en-US" sz="2000" b="0" i="1" dirty="0" smtClean="0">
                <a:solidFill>
                  <a:schemeClr val="accent2">
                    <a:lumMod val="75000"/>
                  </a:schemeClr>
                </a:solidFill>
                <a:effectLst/>
                <a:latin typeface="+mj-lt"/>
              </a:rPr>
              <a:t>The Pillars</a:t>
            </a:r>
            <a:r>
              <a:rPr lang="en-US" sz="2000" b="0" i="0" dirty="0" smtClean="0">
                <a:solidFill>
                  <a:schemeClr val="accent2">
                    <a:lumMod val="75000"/>
                  </a:schemeClr>
                </a:solidFill>
                <a:effectLst/>
                <a:latin typeface="+mj-lt"/>
              </a:rPr>
              <a:t>, Pacific Press, pp. 12-13)</a:t>
            </a:r>
            <a:r>
              <a:rPr lang="en-US" sz="2000" b="1" dirty="0" smtClean="0">
                <a:solidFill>
                  <a:schemeClr val="accent2">
                    <a:lumMod val="75000"/>
                  </a:schemeClr>
                </a:solidFill>
                <a:latin typeface="+mj-lt"/>
              </a:rPr>
              <a:t>, quoting Ellen White, the basic pillars are as follow:</a:t>
            </a:r>
          </a:p>
          <a:p>
            <a:pPr algn="l"/>
            <a:r>
              <a:rPr lang="en-US" sz="2000" dirty="0" smtClean="0">
                <a:solidFill>
                  <a:schemeClr val="tx1"/>
                </a:solidFill>
              </a:rPr>
              <a:t>* The investigative judgment</a:t>
            </a:r>
          </a:p>
          <a:p>
            <a:pPr algn="l"/>
            <a:r>
              <a:rPr lang="en-US" sz="2000" dirty="0" smtClean="0">
                <a:solidFill>
                  <a:schemeClr val="tx1"/>
                </a:solidFill>
              </a:rPr>
              <a:t>* The sanctuary service</a:t>
            </a:r>
          </a:p>
          <a:p>
            <a:pPr algn="l"/>
            <a:r>
              <a:rPr lang="en-US" sz="2000" dirty="0" smtClean="0">
                <a:solidFill>
                  <a:schemeClr val="tx1"/>
                </a:solidFill>
              </a:rPr>
              <a:t>* The perpetuity of the Law of God</a:t>
            </a:r>
          </a:p>
          <a:p>
            <a:pPr algn="l"/>
            <a:r>
              <a:rPr lang="en-US" sz="2000" dirty="0" smtClean="0">
                <a:solidFill>
                  <a:schemeClr val="tx1"/>
                </a:solidFill>
              </a:rPr>
              <a:t>* The faith of Jesus</a:t>
            </a:r>
          </a:p>
          <a:p>
            <a:pPr algn="l"/>
            <a:r>
              <a:rPr lang="en-US" sz="2000" dirty="0" smtClean="0">
                <a:solidFill>
                  <a:schemeClr val="tx1"/>
                </a:solidFill>
              </a:rPr>
              <a:t>* The Three Angels' Messages</a:t>
            </a:r>
          </a:p>
          <a:p>
            <a:pPr algn="l"/>
            <a:r>
              <a:rPr lang="en-US" sz="2000" dirty="0" smtClean="0">
                <a:solidFill>
                  <a:schemeClr val="tx1"/>
                </a:solidFill>
              </a:rPr>
              <a:t>* The seventh-day Sabbath</a:t>
            </a:r>
          </a:p>
          <a:p>
            <a:pPr algn="l"/>
            <a:r>
              <a:rPr lang="en-US" sz="2000" dirty="0" smtClean="0">
                <a:solidFill>
                  <a:schemeClr val="tx1"/>
                </a:solidFill>
              </a:rPr>
              <a:t>* The state of the dead</a:t>
            </a:r>
          </a:p>
          <a:p>
            <a:pPr algn="l"/>
            <a:r>
              <a:rPr lang="en-US" sz="2000" dirty="0" smtClean="0">
                <a:solidFill>
                  <a:schemeClr val="tx1"/>
                </a:solidFill>
              </a:rPr>
              <a:t>* The special gift of prophecy or the Testimony of Jesus.</a:t>
            </a:r>
            <a:endParaRPr lang="nb-NO" sz="2000" dirty="0">
              <a:solidFill>
                <a:schemeClr val="tx1"/>
              </a:solidFill>
            </a:endParaRPr>
          </a:p>
        </p:txBody>
      </p:sp>
    </p:spTree>
    <p:extLst>
      <p:ext uri="{BB962C8B-B14F-4D97-AF65-F5344CB8AC3E}">
        <p14:creationId xmlns:p14="http://schemas.microsoft.com/office/powerpoint/2010/main" val="2951511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Sabbaten i GT</a:t>
            </a:r>
            <a:endParaRPr lang="nb-NO" dirty="0"/>
          </a:p>
        </p:txBody>
      </p:sp>
      <p:sp>
        <p:nvSpPr>
          <p:cNvPr id="3" name="Undertittel 2"/>
          <p:cNvSpPr>
            <a:spLocks noGrp="1"/>
          </p:cNvSpPr>
          <p:nvPr>
            <p:ph type="subTitle" idx="1"/>
          </p:nvPr>
        </p:nvSpPr>
        <p:spPr>
          <a:xfrm>
            <a:off x="827584" y="1988840"/>
            <a:ext cx="7776864" cy="4320480"/>
          </a:xfrm>
        </p:spPr>
        <p:txBody>
          <a:bodyPr>
            <a:normAutofit/>
          </a:bodyPr>
          <a:lstStyle/>
          <a:p>
            <a:pPr marL="457200" indent="-457200" algn="l">
              <a:buAutoNum type="arabicPeriod"/>
            </a:pPr>
            <a:r>
              <a:rPr lang="en-US" sz="2400" dirty="0" err="1" smtClean="0">
                <a:solidFill>
                  <a:schemeClr val="tx1"/>
                </a:solidFill>
                <a:latin typeface="+mj-lt"/>
              </a:rPr>
              <a:t>Markering</a:t>
            </a:r>
            <a:r>
              <a:rPr lang="en-US" sz="2400" dirty="0" smtClean="0">
                <a:solidFill>
                  <a:schemeClr val="tx1"/>
                </a:solidFill>
                <a:latin typeface="+mj-lt"/>
              </a:rPr>
              <a:t> </a:t>
            </a:r>
            <a:r>
              <a:rPr lang="en-US" sz="2400" dirty="0" err="1" smtClean="0">
                <a:solidFill>
                  <a:schemeClr val="tx1"/>
                </a:solidFill>
                <a:latin typeface="+mj-lt"/>
              </a:rPr>
              <a:t>ved</a:t>
            </a:r>
            <a:r>
              <a:rPr lang="en-US" sz="2400" dirty="0" smtClean="0">
                <a:solidFill>
                  <a:schemeClr val="tx1"/>
                </a:solidFill>
                <a:latin typeface="+mj-lt"/>
              </a:rPr>
              <a:t> </a:t>
            </a:r>
            <a:r>
              <a:rPr lang="en-US" sz="2400" dirty="0" err="1" smtClean="0">
                <a:solidFill>
                  <a:schemeClr val="tx1"/>
                </a:solidFill>
                <a:latin typeface="+mj-lt"/>
              </a:rPr>
              <a:t>skapelsen</a:t>
            </a:r>
            <a:r>
              <a:rPr lang="en-US" sz="2400" dirty="0" smtClean="0">
                <a:solidFill>
                  <a:schemeClr val="tx1"/>
                </a:solidFill>
                <a:latin typeface="+mj-lt"/>
              </a:rPr>
              <a:t>: </a:t>
            </a:r>
            <a:r>
              <a:rPr lang="en-US" sz="2400" dirty="0" err="1" smtClean="0">
                <a:solidFill>
                  <a:schemeClr val="tx1"/>
                </a:solidFill>
                <a:latin typeface="+mj-lt"/>
              </a:rPr>
              <a:t>Gud</a:t>
            </a:r>
            <a:r>
              <a:rPr lang="en-US" sz="2400" dirty="0" smtClean="0">
                <a:solidFill>
                  <a:schemeClr val="tx1"/>
                </a:solidFill>
                <a:latin typeface="+mj-lt"/>
              </a:rPr>
              <a:t> </a:t>
            </a:r>
            <a:r>
              <a:rPr lang="en-US" sz="2400" dirty="0" err="1">
                <a:solidFill>
                  <a:schemeClr val="tx1"/>
                </a:solidFill>
                <a:latin typeface="+mj-lt"/>
              </a:rPr>
              <a:t>h</a:t>
            </a:r>
            <a:r>
              <a:rPr lang="en-US" sz="2400" dirty="0" err="1" smtClean="0">
                <a:solidFill>
                  <a:schemeClr val="tx1"/>
                </a:solidFill>
                <a:latin typeface="+mj-lt"/>
              </a:rPr>
              <a:t>vilte</a:t>
            </a:r>
            <a:r>
              <a:rPr lang="en-US" sz="2400" dirty="0" smtClean="0">
                <a:solidFill>
                  <a:schemeClr val="tx1"/>
                </a:solidFill>
                <a:latin typeface="+mj-lt"/>
              </a:rPr>
              <a:t>, </a:t>
            </a:r>
            <a:r>
              <a:rPr lang="en-US" sz="2400" dirty="0" err="1" smtClean="0">
                <a:solidFill>
                  <a:schemeClr val="tx1"/>
                </a:solidFill>
                <a:latin typeface="+mj-lt"/>
              </a:rPr>
              <a:t>velsignet</a:t>
            </a:r>
            <a:r>
              <a:rPr lang="en-US" sz="2400" dirty="0" smtClean="0">
                <a:solidFill>
                  <a:schemeClr val="tx1"/>
                </a:solidFill>
                <a:latin typeface="+mj-lt"/>
              </a:rPr>
              <a:t> og </a:t>
            </a:r>
            <a:r>
              <a:rPr lang="en-US" sz="2400" dirty="0" err="1" smtClean="0">
                <a:solidFill>
                  <a:schemeClr val="tx1"/>
                </a:solidFill>
                <a:latin typeface="+mj-lt"/>
              </a:rPr>
              <a:t>helliget</a:t>
            </a:r>
            <a:r>
              <a:rPr lang="en-US" sz="2400" dirty="0" smtClean="0">
                <a:solidFill>
                  <a:schemeClr val="tx1"/>
                </a:solidFill>
                <a:latin typeface="+mj-lt"/>
              </a:rPr>
              <a:t> </a:t>
            </a:r>
            <a:r>
              <a:rPr lang="en-US" sz="2400" dirty="0" err="1" smtClean="0">
                <a:solidFill>
                  <a:schemeClr val="tx1"/>
                </a:solidFill>
                <a:latin typeface="+mj-lt"/>
              </a:rPr>
              <a:t>sabbaten</a:t>
            </a:r>
            <a:r>
              <a:rPr lang="en-US" sz="2400" dirty="0" smtClean="0">
                <a:solidFill>
                  <a:schemeClr val="tx1"/>
                </a:solidFill>
                <a:latin typeface="+mj-lt"/>
              </a:rPr>
              <a:t> (1 </a:t>
            </a:r>
            <a:r>
              <a:rPr lang="en-US" sz="2400" dirty="0" err="1" smtClean="0">
                <a:solidFill>
                  <a:schemeClr val="tx1"/>
                </a:solidFill>
                <a:latin typeface="+mj-lt"/>
              </a:rPr>
              <a:t>Mos</a:t>
            </a:r>
            <a:r>
              <a:rPr lang="en-US" sz="2400" dirty="0" smtClean="0">
                <a:solidFill>
                  <a:schemeClr val="tx1"/>
                </a:solidFill>
                <a:latin typeface="+mj-lt"/>
              </a:rPr>
              <a:t> 1,28.31; 2,2.3; </a:t>
            </a:r>
            <a:r>
              <a:rPr lang="en-US" sz="2400" dirty="0" err="1" smtClean="0">
                <a:solidFill>
                  <a:schemeClr val="tx1"/>
                </a:solidFill>
                <a:latin typeface="+mj-lt"/>
              </a:rPr>
              <a:t>Jes</a:t>
            </a:r>
            <a:r>
              <a:rPr lang="en-US" sz="2400" dirty="0" smtClean="0">
                <a:solidFill>
                  <a:schemeClr val="tx1"/>
                </a:solidFill>
                <a:latin typeface="+mj-lt"/>
              </a:rPr>
              <a:t> 40,28; 2 </a:t>
            </a:r>
            <a:r>
              <a:rPr lang="en-US" sz="2400" dirty="0" err="1" smtClean="0">
                <a:solidFill>
                  <a:schemeClr val="tx1"/>
                </a:solidFill>
                <a:latin typeface="+mj-lt"/>
              </a:rPr>
              <a:t>Mos</a:t>
            </a:r>
            <a:r>
              <a:rPr lang="en-US" sz="2400" dirty="0" smtClean="0">
                <a:solidFill>
                  <a:schemeClr val="tx1"/>
                </a:solidFill>
                <a:latin typeface="+mj-lt"/>
              </a:rPr>
              <a:t> 20,11; Mark 2,27).</a:t>
            </a:r>
          </a:p>
          <a:p>
            <a:pPr marL="457200" indent="-457200" algn="l">
              <a:buAutoNum type="arabicPeriod"/>
            </a:pPr>
            <a:r>
              <a:rPr lang="en-US" sz="2400" dirty="0" err="1" smtClean="0">
                <a:solidFill>
                  <a:schemeClr val="tx1"/>
                </a:solidFill>
                <a:latin typeface="+mj-lt"/>
              </a:rPr>
              <a:t>Før</a:t>
            </a:r>
            <a:r>
              <a:rPr lang="en-US" sz="2400" dirty="0" smtClean="0">
                <a:solidFill>
                  <a:schemeClr val="tx1"/>
                </a:solidFill>
                <a:latin typeface="+mj-lt"/>
              </a:rPr>
              <a:t> Sinai (2 </a:t>
            </a:r>
            <a:r>
              <a:rPr lang="en-US" sz="2400" dirty="0" err="1" smtClean="0">
                <a:solidFill>
                  <a:schemeClr val="tx1"/>
                </a:solidFill>
                <a:latin typeface="+mj-lt"/>
              </a:rPr>
              <a:t>Mos</a:t>
            </a:r>
            <a:r>
              <a:rPr lang="en-US" sz="2400" dirty="0" smtClean="0">
                <a:solidFill>
                  <a:schemeClr val="tx1"/>
                </a:solidFill>
                <a:latin typeface="+mj-lt"/>
              </a:rPr>
              <a:t> 16).</a:t>
            </a:r>
          </a:p>
          <a:p>
            <a:pPr marL="457200" indent="-457200" algn="l">
              <a:buAutoNum type="arabicPeriod"/>
            </a:pPr>
            <a:r>
              <a:rPr lang="en-US" sz="2400" dirty="0" err="1" smtClean="0">
                <a:solidFill>
                  <a:schemeClr val="tx1"/>
                </a:solidFill>
                <a:latin typeface="+mj-lt"/>
              </a:rPr>
              <a:t>Loven</a:t>
            </a:r>
            <a:r>
              <a:rPr lang="en-US" sz="2400" dirty="0" smtClean="0">
                <a:solidFill>
                  <a:schemeClr val="tx1"/>
                </a:solidFill>
                <a:latin typeface="+mj-lt"/>
              </a:rPr>
              <a:t> </a:t>
            </a:r>
            <a:r>
              <a:rPr lang="en-US" sz="2400" dirty="0" err="1" smtClean="0">
                <a:solidFill>
                  <a:schemeClr val="tx1"/>
                </a:solidFill>
                <a:latin typeface="+mj-lt"/>
              </a:rPr>
              <a:t>gitt</a:t>
            </a:r>
            <a:r>
              <a:rPr lang="en-US" sz="2400" dirty="0" smtClean="0">
                <a:solidFill>
                  <a:schemeClr val="tx1"/>
                </a:solidFill>
                <a:latin typeface="+mj-lt"/>
              </a:rPr>
              <a:t> </a:t>
            </a:r>
            <a:r>
              <a:rPr lang="en-US" sz="2400" dirty="0" err="1" smtClean="0">
                <a:solidFill>
                  <a:schemeClr val="tx1"/>
                </a:solidFill>
                <a:latin typeface="+mj-lt"/>
              </a:rPr>
              <a:t>på</a:t>
            </a:r>
            <a:r>
              <a:rPr lang="en-US" sz="2400" dirty="0" smtClean="0">
                <a:solidFill>
                  <a:schemeClr val="tx1"/>
                </a:solidFill>
                <a:latin typeface="+mj-lt"/>
              </a:rPr>
              <a:t> Sinai (2 </a:t>
            </a:r>
            <a:r>
              <a:rPr lang="en-US" sz="2400" dirty="0" err="1" smtClean="0">
                <a:solidFill>
                  <a:schemeClr val="tx1"/>
                </a:solidFill>
                <a:latin typeface="+mj-lt"/>
              </a:rPr>
              <a:t>Mos</a:t>
            </a:r>
            <a:r>
              <a:rPr lang="en-US" sz="2400" dirty="0" smtClean="0">
                <a:solidFill>
                  <a:schemeClr val="tx1"/>
                </a:solidFill>
                <a:latin typeface="+mj-lt"/>
              </a:rPr>
              <a:t> 20,3-17; 32,15.16).</a:t>
            </a:r>
          </a:p>
          <a:p>
            <a:pPr marL="457200" indent="-457200" algn="l">
              <a:buAutoNum type="arabicPeriod"/>
            </a:pPr>
            <a:r>
              <a:rPr lang="en-US" sz="2400" dirty="0" err="1" smtClean="0">
                <a:solidFill>
                  <a:schemeClr val="tx1"/>
                </a:solidFill>
                <a:latin typeface="+mj-lt"/>
              </a:rPr>
              <a:t>Etter</a:t>
            </a:r>
            <a:r>
              <a:rPr lang="en-US" sz="2400" dirty="0" smtClean="0">
                <a:solidFill>
                  <a:schemeClr val="tx1"/>
                </a:solidFill>
                <a:latin typeface="+mj-lt"/>
              </a:rPr>
              <a:t> Sinai – </a:t>
            </a:r>
            <a:r>
              <a:rPr lang="en-US" sz="2400" dirty="0" err="1" smtClean="0">
                <a:solidFill>
                  <a:schemeClr val="tx1"/>
                </a:solidFill>
                <a:latin typeface="+mj-lt"/>
              </a:rPr>
              <a:t>velsignelser</a:t>
            </a:r>
            <a:r>
              <a:rPr lang="en-US" sz="2400" dirty="0" smtClean="0">
                <a:solidFill>
                  <a:schemeClr val="tx1"/>
                </a:solidFill>
                <a:latin typeface="+mj-lt"/>
              </a:rPr>
              <a:t> og </a:t>
            </a:r>
            <a:r>
              <a:rPr lang="en-US" sz="2400" dirty="0" err="1" smtClean="0">
                <a:solidFill>
                  <a:schemeClr val="tx1"/>
                </a:solidFill>
                <a:latin typeface="+mj-lt"/>
              </a:rPr>
              <a:t>forbannelser</a:t>
            </a:r>
            <a:r>
              <a:rPr lang="en-US" sz="2400" dirty="0" smtClean="0">
                <a:solidFill>
                  <a:schemeClr val="tx1"/>
                </a:solidFill>
                <a:latin typeface="+mj-lt"/>
              </a:rPr>
              <a:t> (</a:t>
            </a:r>
            <a:r>
              <a:rPr lang="en-US" sz="2400" dirty="0" err="1" smtClean="0">
                <a:solidFill>
                  <a:schemeClr val="tx1"/>
                </a:solidFill>
                <a:latin typeface="+mj-lt"/>
              </a:rPr>
              <a:t>Esek</a:t>
            </a:r>
            <a:r>
              <a:rPr lang="en-US" sz="2400" dirty="0" smtClean="0">
                <a:solidFill>
                  <a:schemeClr val="tx1"/>
                </a:solidFill>
                <a:latin typeface="+mj-lt"/>
              </a:rPr>
              <a:t> 20,13-15; Amos 8,4-10; </a:t>
            </a:r>
            <a:r>
              <a:rPr lang="en-US" sz="2400" dirty="0" err="1" smtClean="0">
                <a:solidFill>
                  <a:schemeClr val="tx1"/>
                </a:solidFill>
                <a:latin typeface="+mj-lt"/>
              </a:rPr>
              <a:t>Jes</a:t>
            </a:r>
            <a:r>
              <a:rPr lang="en-US" sz="2400" dirty="0" smtClean="0">
                <a:solidFill>
                  <a:schemeClr val="tx1"/>
                </a:solidFill>
                <a:latin typeface="+mj-lt"/>
              </a:rPr>
              <a:t> 56,1-7; 58,13.14; </a:t>
            </a:r>
            <a:r>
              <a:rPr lang="en-US" sz="2400" dirty="0" err="1" smtClean="0">
                <a:solidFill>
                  <a:schemeClr val="tx1"/>
                </a:solidFill>
                <a:latin typeface="+mj-lt"/>
              </a:rPr>
              <a:t>Jer</a:t>
            </a:r>
            <a:r>
              <a:rPr lang="en-US" sz="2400" dirty="0" smtClean="0">
                <a:solidFill>
                  <a:schemeClr val="tx1"/>
                </a:solidFill>
                <a:latin typeface="+mj-lt"/>
              </a:rPr>
              <a:t> 17,19-27; </a:t>
            </a:r>
            <a:r>
              <a:rPr lang="en-US" sz="2400" dirty="0" err="1" smtClean="0">
                <a:solidFill>
                  <a:schemeClr val="tx1"/>
                </a:solidFill>
                <a:latin typeface="+mj-lt"/>
              </a:rPr>
              <a:t>Esek</a:t>
            </a:r>
            <a:r>
              <a:rPr lang="en-US" sz="2400" dirty="0" smtClean="0">
                <a:solidFill>
                  <a:schemeClr val="tx1"/>
                </a:solidFill>
                <a:latin typeface="+mj-lt"/>
              </a:rPr>
              <a:t> 20,12-20; 2 </a:t>
            </a:r>
            <a:r>
              <a:rPr lang="en-US" sz="2400" dirty="0" err="1" smtClean="0">
                <a:solidFill>
                  <a:schemeClr val="tx1"/>
                </a:solidFill>
                <a:latin typeface="+mj-lt"/>
              </a:rPr>
              <a:t>Mos</a:t>
            </a:r>
            <a:r>
              <a:rPr lang="en-US" sz="2400" dirty="0" smtClean="0">
                <a:solidFill>
                  <a:schemeClr val="tx1"/>
                </a:solidFill>
                <a:latin typeface="+mj-lt"/>
              </a:rPr>
              <a:t> 31,13-17), </a:t>
            </a:r>
            <a:r>
              <a:rPr lang="en-US" sz="2400" dirty="0" err="1" smtClean="0">
                <a:solidFill>
                  <a:schemeClr val="tx1"/>
                </a:solidFill>
                <a:latin typeface="+mj-lt"/>
              </a:rPr>
              <a:t>sabbatsreform</a:t>
            </a:r>
            <a:r>
              <a:rPr lang="en-US" sz="2400" dirty="0" smtClean="0">
                <a:solidFill>
                  <a:schemeClr val="tx1"/>
                </a:solidFill>
                <a:latin typeface="+mj-lt"/>
              </a:rPr>
              <a:t> (</a:t>
            </a:r>
            <a:r>
              <a:rPr lang="en-US" sz="2400" dirty="0" err="1" smtClean="0">
                <a:solidFill>
                  <a:schemeClr val="tx1"/>
                </a:solidFill>
                <a:latin typeface="+mj-lt"/>
              </a:rPr>
              <a:t>Neh</a:t>
            </a:r>
            <a:r>
              <a:rPr lang="en-US" sz="2400" dirty="0" smtClean="0">
                <a:solidFill>
                  <a:schemeClr val="tx1"/>
                </a:solidFill>
                <a:latin typeface="+mj-lt"/>
              </a:rPr>
              <a:t> 13,15-22).</a:t>
            </a:r>
          </a:p>
          <a:p>
            <a:pPr algn="l"/>
            <a:endParaRPr lang="en-US" sz="2400" dirty="0" smtClean="0">
              <a:solidFill>
                <a:schemeClr val="tx1"/>
              </a:solidFill>
              <a:latin typeface="+mj-lt"/>
            </a:endParaRPr>
          </a:p>
        </p:txBody>
      </p:sp>
    </p:spTree>
    <p:extLst>
      <p:ext uri="{BB962C8B-B14F-4D97-AF65-F5344CB8AC3E}">
        <p14:creationId xmlns:p14="http://schemas.microsoft.com/office/powerpoint/2010/main" val="37571635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Sabbaten i NT</a:t>
            </a:r>
            <a:endParaRPr lang="nb-NO" dirty="0"/>
          </a:p>
        </p:txBody>
      </p:sp>
      <p:sp>
        <p:nvSpPr>
          <p:cNvPr id="3" name="Undertittel 2"/>
          <p:cNvSpPr>
            <a:spLocks noGrp="1"/>
          </p:cNvSpPr>
          <p:nvPr>
            <p:ph type="subTitle" idx="1"/>
          </p:nvPr>
        </p:nvSpPr>
        <p:spPr>
          <a:xfrm>
            <a:off x="827584" y="1988840"/>
            <a:ext cx="7776864" cy="4320480"/>
          </a:xfrm>
        </p:spPr>
        <p:txBody>
          <a:bodyPr>
            <a:normAutofit/>
          </a:bodyPr>
          <a:lstStyle/>
          <a:p>
            <a:pPr marL="457200" indent="-457200" algn="l">
              <a:buAutoNum type="arabicPeriod"/>
            </a:pPr>
            <a:r>
              <a:rPr lang="en-US" sz="2400" dirty="0" smtClean="0">
                <a:solidFill>
                  <a:schemeClr val="tx1"/>
                </a:solidFill>
                <a:latin typeface="+mj-lt"/>
              </a:rPr>
              <a:t>Jesus </a:t>
            </a:r>
            <a:r>
              <a:rPr lang="en-US" sz="2400" dirty="0" err="1" smtClean="0">
                <a:solidFill>
                  <a:schemeClr val="tx1"/>
                </a:solidFill>
                <a:latin typeface="+mj-lt"/>
              </a:rPr>
              <a:t>holdt</a:t>
            </a:r>
            <a:r>
              <a:rPr lang="en-US" sz="2400" dirty="0" smtClean="0">
                <a:solidFill>
                  <a:schemeClr val="tx1"/>
                </a:solidFill>
                <a:latin typeface="+mj-lt"/>
              </a:rPr>
              <a:t> </a:t>
            </a:r>
            <a:r>
              <a:rPr lang="en-US" sz="2400" dirty="0" err="1" smtClean="0">
                <a:solidFill>
                  <a:schemeClr val="tx1"/>
                </a:solidFill>
                <a:latin typeface="+mj-lt"/>
              </a:rPr>
              <a:t>sabbaten</a:t>
            </a:r>
            <a:r>
              <a:rPr lang="en-US" sz="2400" dirty="0" smtClean="0">
                <a:solidFill>
                  <a:schemeClr val="tx1"/>
                </a:solidFill>
                <a:latin typeface="+mj-lt"/>
              </a:rPr>
              <a:t> ( Mark 1,21; 6,2; </a:t>
            </a:r>
            <a:r>
              <a:rPr lang="en-US" sz="2400" dirty="0" err="1" smtClean="0">
                <a:solidFill>
                  <a:schemeClr val="tx1"/>
                </a:solidFill>
                <a:latin typeface="+mj-lt"/>
              </a:rPr>
              <a:t>Luk</a:t>
            </a:r>
            <a:r>
              <a:rPr lang="en-US" sz="2400" dirty="0" smtClean="0">
                <a:solidFill>
                  <a:schemeClr val="tx1"/>
                </a:solidFill>
                <a:latin typeface="+mj-lt"/>
              </a:rPr>
              <a:t> 4,16; 6,6; 13,10; Matt 12,8-10; Mark 2,27.28; </a:t>
            </a:r>
            <a:r>
              <a:rPr lang="en-US" sz="2400" dirty="0" err="1" smtClean="0">
                <a:solidFill>
                  <a:schemeClr val="tx1"/>
                </a:solidFill>
                <a:latin typeface="+mj-lt"/>
              </a:rPr>
              <a:t>Luk</a:t>
            </a:r>
            <a:r>
              <a:rPr lang="en-US" sz="2400" dirty="0" smtClean="0">
                <a:solidFill>
                  <a:schemeClr val="tx1"/>
                </a:solidFill>
                <a:latin typeface="+mj-lt"/>
              </a:rPr>
              <a:t> 6,5; Mark 3,1-6; </a:t>
            </a:r>
            <a:r>
              <a:rPr lang="en-US" sz="2400" dirty="0" err="1" smtClean="0">
                <a:solidFill>
                  <a:schemeClr val="tx1"/>
                </a:solidFill>
                <a:latin typeface="+mj-lt"/>
              </a:rPr>
              <a:t>Luk</a:t>
            </a:r>
            <a:r>
              <a:rPr lang="en-US" sz="2400" dirty="0" smtClean="0">
                <a:solidFill>
                  <a:schemeClr val="tx1"/>
                </a:solidFill>
                <a:latin typeface="+mj-lt"/>
              </a:rPr>
              <a:t> 14,1-6; </a:t>
            </a:r>
            <a:r>
              <a:rPr lang="en-US" sz="2400" dirty="0" err="1" smtClean="0">
                <a:solidFill>
                  <a:schemeClr val="tx1"/>
                </a:solidFill>
                <a:latin typeface="+mj-lt"/>
              </a:rPr>
              <a:t>Joh</a:t>
            </a:r>
            <a:r>
              <a:rPr lang="en-US" sz="2400" dirty="0" smtClean="0">
                <a:solidFill>
                  <a:schemeClr val="tx1"/>
                </a:solidFill>
                <a:latin typeface="+mj-lt"/>
              </a:rPr>
              <a:t> 5,1-18; </a:t>
            </a:r>
            <a:r>
              <a:rPr lang="en-US" sz="2400" dirty="0" err="1" smtClean="0">
                <a:solidFill>
                  <a:schemeClr val="tx1"/>
                </a:solidFill>
                <a:latin typeface="+mj-lt"/>
              </a:rPr>
              <a:t>Luk</a:t>
            </a:r>
            <a:r>
              <a:rPr lang="en-US" sz="2400" dirty="0" smtClean="0">
                <a:solidFill>
                  <a:schemeClr val="tx1"/>
                </a:solidFill>
                <a:latin typeface="+mj-lt"/>
              </a:rPr>
              <a:t> 13,10-17; </a:t>
            </a:r>
            <a:r>
              <a:rPr lang="en-US" sz="2400" dirty="0" err="1" smtClean="0">
                <a:solidFill>
                  <a:schemeClr val="tx1"/>
                </a:solidFill>
                <a:latin typeface="+mj-lt"/>
              </a:rPr>
              <a:t>Joh</a:t>
            </a:r>
            <a:r>
              <a:rPr lang="en-US" sz="2400" dirty="0" smtClean="0">
                <a:solidFill>
                  <a:schemeClr val="tx1"/>
                </a:solidFill>
                <a:latin typeface="+mj-lt"/>
              </a:rPr>
              <a:t> 7,22-24; </a:t>
            </a:r>
            <a:r>
              <a:rPr lang="en-US" sz="2400" dirty="0" err="1" smtClean="0">
                <a:solidFill>
                  <a:schemeClr val="tx1"/>
                </a:solidFill>
                <a:latin typeface="+mj-lt"/>
              </a:rPr>
              <a:t>Joh</a:t>
            </a:r>
            <a:r>
              <a:rPr lang="en-US" sz="2400" dirty="0" smtClean="0">
                <a:solidFill>
                  <a:schemeClr val="tx1"/>
                </a:solidFill>
                <a:latin typeface="+mj-lt"/>
              </a:rPr>
              <a:t> 9,1-38).</a:t>
            </a:r>
          </a:p>
          <a:p>
            <a:pPr marL="457200" indent="-457200" algn="l">
              <a:buAutoNum type="arabicPeriod"/>
            </a:pPr>
            <a:r>
              <a:rPr lang="en-US" sz="2400" dirty="0" err="1" smtClean="0">
                <a:solidFill>
                  <a:schemeClr val="tx1"/>
                </a:solidFill>
                <a:latin typeface="+mj-lt"/>
              </a:rPr>
              <a:t>Ifm</a:t>
            </a:r>
            <a:r>
              <a:rPr lang="en-US" sz="2400" dirty="0" smtClean="0">
                <a:solidFill>
                  <a:schemeClr val="tx1"/>
                </a:solidFill>
                <a:latin typeface="+mj-lt"/>
              </a:rPr>
              <a:t> </a:t>
            </a:r>
            <a:r>
              <a:rPr lang="en-US" sz="2400" dirty="0" err="1" smtClean="0">
                <a:solidFill>
                  <a:schemeClr val="tx1"/>
                </a:solidFill>
                <a:latin typeface="+mj-lt"/>
              </a:rPr>
              <a:t>Jesu</a:t>
            </a:r>
            <a:r>
              <a:rPr lang="en-US" sz="2400" dirty="0" smtClean="0">
                <a:solidFill>
                  <a:schemeClr val="tx1"/>
                </a:solidFill>
                <a:latin typeface="+mj-lt"/>
              </a:rPr>
              <a:t> </a:t>
            </a:r>
            <a:r>
              <a:rPr lang="en-US" sz="2400" dirty="0" err="1" smtClean="0">
                <a:solidFill>
                  <a:schemeClr val="tx1"/>
                </a:solidFill>
                <a:latin typeface="+mj-lt"/>
              </a:rPr>
              <a:t>korsfestelse</a:t>
            </a:r>
            <a:r>
              <a:rPr lang="en-US" sz="2400" dirty="0" smtClean="0">
                <a:solidFill>
                  <a:schemeClr val="tx1"/>
                </a:solidFill>
                <a:latin typeface="+mj-lt"/>
              </a:rPr>
              <a:t> (Mark 16,1.2; </a:t>
            </a:r>
            <a:r>
              <a:rPr lang="en-US" sz="2400" dirty="0" err="1" smtClean="0">
                <a:solidFill>
                  <a:schemeClr val="tx1"/>
                </a:solidFill>
                <a:latin typeface="+mj-lt"/>
              </a:rPr>
              <a:t>Luk</a:t>
            </a:r>
            <a:r>
              <a:rPr lang="en-US" sz="2400" dirty="0" smtClean="0">
                <a:solidFill>
                  <a:schemeClr val="tx1"/>
                </a:solidFill>
                <a:latin typeface="+mj-lt"/>
              </a:rPr>
              <a:t> 23,54-56; </a:t>
            </a:r>
            <a:r>
              <a:rPr lang="en-US" sz="2400" dirty="0" err="1" smtClean="0">
                <a:solidFill>
                  <a:schemeClr val="tx1"/>
                </a:solidFill>
                <a:latin typeface="+mj-lt"/>
              </a:rPr>
              <a:t>Joh</a:t>
            </a:r>
            <a:r>
              <a:rPr lang="en-US" sz="2400" dirty="0" smtClean="0">
                <a:solidFill>
                  <a:schemeClr val="tx1"/>
                </a:solidFill>
                <a:latin typeface="+mj-lt"/>
              </a:rPr>
              <a:t> 19,31.42; 20,1).</a:t>
            </a:r>
          </a:p>
          <a:p>
            <a:pPr marL="457200" indent="-457200" algn="l">
              <a:buAutoNum type="arabicPeriod"/>
            </a:pPr>
            <a:r>
              <a:rPr lang="en-US" sz="2400" dirty="0" smtClean="0">
                <a:solidFill>
                  <a:schemeClr val="tx1"/>
                </a:solidFill>
                <a:latin typeface="+mj-lt"/>
              </a:rPr>
              <a:t>Paulus (</a:t>
            </a:r>
            <a:r>
              <a:rPr lang="en-US" sz="2400" dirty="0" err="1" smtClean="0">
                <a:solidFill>
                  <a:schemeClr val="tx1"/>
                </a:solidFill>
                <a:latin typeface="+mj-lt"/>
              </a:rPr>
              <a:t>Apg</a:t>
            </a:r>
            <a:r>
              <a:rPr lang="en-US" sz="2400" dirty="0" smtClean="0">
                <a:solidFill>
                  <a:schemeClr val="tx1"/>
                </a:solidFill>
                <a:latin typeface="+mj-lt"/>
              </a:rPr>
              <a:t> 13,14-16.42-44; 16,12.13; 17,1.2; 18,1-4.11).</a:t>
            </a:r>
          </a:p>
          <a:p>
            <a:pPr algn="l"/>
            <a:endParaRPr lang="en-US" sz="2400" dirty="0" smtClean="0">
              <a:solidFill>
                <a:schemeClr val="tx1"/>
              </a:solidFill>
              <a:latin typeface="+mj-lt"/>
            </a:endParaRPr>
          </a:p>
        </p:txBody>
      </p:sp>
    </p:spTree>
    <p:extLst>
      <p:ext uri="{BB962C8B-B14F-4D97-AF65-F5344CB8AC3E}">
        <p14:creationId xmlns:p14="http://schemas.microsoft.com/office/powerpoint/2010/main" val="41793755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Sabbaten – et tegn</a:t>
            </a:r>
            <a:endParaRPr lang="nb-NO" dirty="0"/>
          </a:p>
        </p:txBody>
      </p:sp>
      <p:sp>
        <p:nvSpPr>
          <p:cNvPr id="3" name="Undertittel 2"/>
          <p:cNvSpPr>
            <a:spLocks noGrp="1"/>
          </p:cNvSpPr>
          <p:nvPr>
            <p:ph type="subTitle" idx="1"/>
          </p:nvPr>
        </p:nvSpPr>
        <p:spPr>
          <a:xfrm>
            <a:off x="827584" y="1988840"/>
            <a:ext cx="7776864" cy="4320480"/>
          </a:xfrm>
        </p:spPr>
        <p:txBody>
          <a:bodyPr>
            <a:normAutofit/>
          </a:bodyPr>
          <a:lstStyle/>
          <a:p>
            <a:pPr marL="457200" indent="-457200" algn="l">
              <a:buAutoNum type="arabicPeriod"/>
            </a:pPr>
            <a:r>
              <a:rPr lang="en-US" sz="2400" dirty="0" err="1" smtClean="0">
                <a:solidFill>
                  <a:schemeClr val="tx1"/>
                </a:solidFill>
                <a:latin typeface="+mj-lt"/>
              </a:rPr>
              <a:t>Sabbaten</a:t>
            </a:r>
            <a:r>
              <a:rPr lang="en-US" sz="2400" dirty="0" smtClean="0">
                <a:solidFill>
                  <a:schemeClr val="tx1"/>
                </a:solidFill>
                <a:latin typeface="+mj-lt"/>
              </a:rPr>
              <a:t> et </a:t>
            </a:r>
            <a:r>
              <a:rPr lang="en-US" sz="2400" dirty="0" err="1">
                <a:solidFill>
                  <a:schemeClr val="tx1"/>
                </a:solidFill>
                <a:latin typeface="+mj-lt"/>
              </a:rPr>
              <a:t>t</a:t>
            </a:r>
            <a:r>
              <a:rPr lang="en-US" sz="2400" dirty="0" err="1" smtClean="0">
                <a:solidFill>
                  <a:schemeClr val="tx1"/>
                </a:solidFill>
                <a:latin typeface="+mj-lt"/>
              </a:rPr>
              <a:t>egn</a:t>
            </a:r>
            <a:r>
              <a:rPr lang="en-US" sz="2400" dirty="0" smtClean="0">
                <a:solidFill>
                  <a:schemeClr val="tx1"/>
                </a:solidFill>
                <a:latin typeface="+mj-lt"/>
              </a:rPr>
              <a:t> (2 </a:t>
            </a:r>
            <a:r>
              <a:rPr lang="en-US" sz="2400" dirty="0" err="1" smtClean="0">
                <a:solidFill>
                  <a:schemeClr val="tx1"/>
                </a:solidFill>
                <a:latin typeface="+mj-lt"/>
              </a:rPr>
              <a:t>Mos</a:t>
            </a:r>
            <a:r>
              <a:rPr lang="en-US" sz="2400" dirty="0" smtClean="0">
                <a:solidFill>
                  <a:schemeClr val="tx1"/>
                </a:solidFill>
                <a:latin typeface="+mj-lt"/>
              </a:rPr>
              <a:t> 31,13; </a:t>
            </a:r>
            <a:r>
              <a:rPr lang="en-US" sz="2400" dirty="0" err="1" smtClean="0">
                <a:solidFill>
                  <a:schemeClr val="tx1"/>
                </a:solidFill>
                <a:latin typeface="+mj-lt"/>
              </a:rPr>
              <a:t>Esek</a:t>
            </a:r>
            <a:r>
              <a:rPr lang="en-US" sz="2400" dirty="0" smtClean="0">
                <a:solidFill>
                  <a:schemeClr val="tx1"/>
                </a:solidFill>
                <a:latin typeface="+mj-lt"/>
              </a:rPr>
              <a:t> 20,12.20).</a:t>
            </a:r>
          </a:p>
          <a:p>
            <a:pPr marL="457200" indent="-457200" algn="l">
              <a:buAutoNum type="arabicPeriod"/>
            </a:pPr>
            <a:r>
              <a:rPr lang="en-US" sz="2400" dirty="0" smtClean="0">
                <a:solidFill>
                  <a:schemeClr val="tx1"/>
                </a:solidFill>
                <a:latin typeface="+mj-lt"/>
              </a:rPr>
              <a:t>Et </a:t>
            </a:r>
            <a:r>
              <a:rPr lang="en-US" sz="2400" dirty="0" err="1">
                <a:solidFill>
                  <a:schemeClr val="tx1"/>
                </a:solidFill>
                <a:latin typeface="+mj-lt"/>
              </a:rPr>
              <a:t>t</a:t>
            </a:r>
            <a:r>
              <a:rPr lang="en-US" sz="2400" dirty="0" err="1" smtClean="0">
                <a:solidFill>
                  <a:schemeClr val="tx1"/>
                </a:solidFill>
                <a:latin typeface="+mj-lt"/>
              </a:rPr>
              <a:t>egn</a:t>
            </a:r>
            <a:r>
              <a:rPr lang="en-US" sz="2400" dirty="0" smtClean="0">
                <a:solidFill>
                  <a:schemeClr val="tx1"/>
                </a:solidFill>
                <a:latin typeface="+mj-lt"/>
              </a:rPr>
              <a:t> </a:t>
            </a:r>
            <a:r>
              <a:rPr lang="en-US" sz="2400" dirty="0" err="1" smtClean="0">
                <a:solidFill>
                  <a:schemeClr val="tx1"/>
                </a:solidFill>
                <a:latin typeface="+mj-lt"/>
              </a:rPr>
              <a:t>på</a:t>
            </a:r>
            <a:r>
              <a:rPr lang="en-US" sz="2400" dirty="0" smtClean="0">
                <a:solidFill>
                  <a:schemeClr val="tx1"/>
                </a:solidFill>
                <a:latin typeface="+mj-lt"/>
              </a:rPr>
              <a:t> </a:t>
            </a:r>
            <a:r>
              <a:rPr lang="en-US" sz="2400" dirty="0" err="1" smtClean="0">
                <a:solidFill>
                  <a:schemeClr val="tx1"/>
                </a:solidFill>
                <a:latin typeface="+mj-lt"/>
              </a:rPr>
              <a:t>lydighet</a:t>
            </a:r>
            <a:r>
              <a:rPr lang="en-US" sz="2400" dirty="0" smtClean="0">
                <a:solidFill>
                  <a:schemeClr val="tx1"/>
                </a:solidFill>
                <a:latin typeface="+mj-lt"/>
              </a:rPr>
              <a:t> (2 </a:t>
            </a:r>
            <a:r>
              <a:rPr lang="en-US" sz="2400" dirty="0" err="1" smtClean="0">
                <a:solidFill>
                  <a:schemeClr val="tx1"/>
                </a:solidFill>
                <a:latin typeface="+mj-lt"/>
              </a:rPr>
              <a:t>Mos</a:t>
            </a:r>
            <a:r>
              <a:rPr lang="en-US" sz="2400" dirty="0" smtClean="0">
                <a:solidFill>
                  <a:schemeClr val="tx1"/>
                </a:solidFill>
                <a:latin typeface="+mj-lt"/>
              </a:rPr>
              <a:t> 16,27.28; </a:t>
            </a:r>
            <a:r>
              <a:rPr lang="en-US" sz="2400" dirty="0" err="1" smtClean="0">
                <a:solidFill>
                  <a:schemeClr val="tx1"/>
                </a:solidFill>
                <a:latin typeface="+mj-lt"/>
              </a:rPr>
              <a:t>Jak</a:t>
            </a:r>
            <a:r>
              <a:rPr lang="en-US" sz="2400" dirty="0" smtClean="0">
                <a:solidFill>
                  <a:schemeClr val="tx1"/>
                </a:solidFill>
                <a:latin typeface="+mj-lt"/>
              </a:rPr>
              <a:t> 2,10).</a:t>
            </a:r>
          </a:p>
          <a:p>
            <a:pPr marL="457200" indent="-457200" algn="l">
              <a:buAutoNum type="arabicPeriod"/>
            </a:pPr>
            <a:r>
              <a:rPr lang="en-US" sz="2400" dirty="0" smtClean="0">
                <a:solidFill>
                  <a:schemeClr val="tx1"/>
                </a:solidFill>
                <a:latin typeface="+mj-lt"/>
              </a:rPr>
              <a:t>Et </a:t>
            </a:r>
            <a:r>
              <a:rPr lang="en-US" sz="2400" dirty="0" err="1" smtClean="0">
                <a:solidFill>
                  <a:schemeClr val="tx1"/>
                </a:solidFill>
                <a:latin typeface="+mj-lt"/>
              </a:rPr>
              <a:t>tegn</a:t>
            </a:r>
            <a:r>
              <a:rPr lang="en-US" sz="2400" dirty="0" smtClean="0">
                <a:solidFill>
                  <a:schemeClr val="tx1"/>
                </a:solidFill>
                <a:latin typeface="+mj-lt"/>
              </a:rPr>
              <a:t> </a:t>
            </a:r>
            <a:r>
              <a:rPr lang="en-US" sz="2400" dirty="0" err="1" smtClean="0">
                <a:solidFill>
                  <a:schemeClr val="tx1"/>
                </a:solidFill>
                <a:latin typeface="+mj-lt"/>
              </a:rPr>
              <a:t>på</a:t>
            </a:r>
            <a:r>
              <a:rPr lang="en-US" sz="2400" dirty="0" smtClean="0">
                <a:solidFill>
                  <a:schemeClr val="tx1"/>
                </a:solidFill>
                <a:latin typeface="+mj-lt"/>
              </a:rPr>
              <a:t> </a:t>
            </a:r>
            <a:r>
              <a:rPr lang="en-US" sz="2400" dirty="0" err="1" smtClean="0">
                <a:solidFill>
                  <a:schemeClr val="tx1"/>
                </a:solidFill>
                <a:latin typeface="+mj-lt"/>
              </a:rPr>
              <a:t>helliggjørelse</a:t>
            </a:r>
            <a:r>
              <a:rPr lang="en-US" sz="2400" dirty="0" smtClean="0">
                <a:solidFill>
                  <a:schemeClr val="tx1"/>
                </a:solidFill>
                <a:latin typeface="+mj-lt"/>
              </a:rPr>
              <a:t> (</a:t>
            </a:r>
            <a:r>
              <a:rPr lang="en-US" sz="2400" dirty="0" err="1" smtClean="0">
                <a:solidFill>
                  <a:schemeClr val="tx1"/>
                </a:solidFill>
                <a:latin typeface="+mj-lt"/>
              </a:rPr>
              <a:t>Esek</a:t>
            </a:r>
            <a:r>
              <a:rPr lang="en-US" sz="2400" dirty="0" smtClean="0">
                <a:solidFill>
                  <a:schemeClr val="tx1"/>
                </a:solidFill>
                <a:latin typeface="+mj-lt"/>
              </a:rPr>
              <a:t> 20,12-20; </a:t>
            </a:r>
            <a:r>
              <a:rPr lang="en-US" sz="2400" dirty="0" err="1" smtClean="0">
                <a:solidFill>
                  <a:schemeClr val="tx1"/>
                </a:solidFill>
                <a:latin typeface="+mj-lt"/>
              </a:rPr>
              <a:t>Jes</a:t>
            </a:r>
            <a:r>
              <a:rPr lang="en-US" sz="2400" dirty="0" smtClean="0">
                <a:solidFill>
                  <a:schemeClr val="tx1"/>
                </a:solidFill>
                <a:latin typeface="+mj-lt"/>
              </a:rPr>
              <a:t> 58,13.14; Matt 11,28).</a:t>
            </a:r>
          </a:p>
          <a:p>
            <a:pPr marL="457200" indent="-457200" algn="l">
              <a:buAutoNum type="arabicPeriod"/>
            </a:pPr>
            <a:r>
              <a:rPr lang="en-US" sz="2400" dirty="0" smtClean="0">
                <a:solidFill>
                  <a:schemeClr val="tx1"/>
                </a:solidFill>
                <a:latin typeface="+mj-lt"/>
              </a:rPr>
              <a:t>Et </a:t>
            </a:r>
            <a:r>
              <a:rPr lang="en-US" sz="2400" dirty="0" err="1" smtClean="0">
                <a:solidFill>
                  <a:schemeClr val="tx1"/>
                </a:solidFill>
                <a:latin typeface="+mj-lt"/>
              </a:rPr>
              <a:t>segl</a:t>
            </a:r>
            <a:r>
              <a:rPr lang="en-US" sz="2400" dirty="0" smtClean="0">
                <a:solidFill>
                  <a:schemeClr val="tx1"/>
                </a:solidFill>
                <a:latin typeface="+mj-lt"/>
              </a:rPr>
              <a:t> (</a:t>
            </a:r>
            <a:r>
              <a:rPr lang="en-US" sz="2400" dirty="0" err="1" smtClean="0">
                <a:solidFill>
                  <a:schemeClr val="tx1"/>
                </a:solidFill>
                <a:latin typeface="+mj-lt"/>
              </a:rPr>
              <a:t>Ef</a:t>
            </a:r>
            <a:r>
              <a:rPr lang="en-US" sz="2400" dirty="0" smtClean="0">
                <a:solidFill>
                  <a:schemeClr val="tx1"/>
                </a:solidFill>
                <a:latin typeface="+mj-lt"/>
              </a:rPr>
              <a:t> 1,13; 4,30; </a:t>
            </a:r>
            <a:r>
              <a:rPr lang="en-US" sz="2400" dirty="0" err="1" smtClean="0">
                <a:solidFill>
                  <a:schemeClr val="tx1"/>
                </a:solidFill>
                <a:latin typeface="+mj-lt"/>
              </a:rPr>
              <a:t>Åp</a:t>
            </a:r>
            <a:r>
              <a:rPr lang="en-US" sz="2400" dirty="0" smtClean="0">
                <a:solidFill>
                  <a:schemeClr val="tx1"/>
                </a:solidFill>
                <a:latin typeface="+mj-lt"/>
              </a:rPr>
              <a:t> 7,1-4; 14,1-4; </a:t>
            </a:r>
            <a:r>
              <a:rPr lang="en-US" sz="2400" dirty="0" err="1" smtClean="0">
                <a:solidFill>
                  <a:schemeClr val="tx1"/>
                </a:solidFill>
                <a:latin typeface="+mj-lt"/>
              </a:rPr>
              <a:t>Joh</a:t>
            </a:r>
            <a:r>
              <a:rPr lang="en-US" sz="2400" dirty="0" smtClean="0">
                <a:solidFill>
                  <a:schemeClr val="tx1"/>
                </a:solidFill>
                <a:latin typeface="+mj-lt"/>
              </a:rPr>
              <a:t> 6,27; </a:t>
            </a:r>
            <a:r>
              <a:rPr lang="en-US" sz="2400" dirty="0" err="1" smtClean="0">
                <a:solidFill>
                  <a:schemeClr val="tx1"/>
                </a:solidFill>
                <a:latin typeface="+mj-lt"/>
              </a:rPr>
              <a:t>Åp</a:t>
            </a:r>
            <a:r>
              <a:rPr lang="en-US" sz="2400" dirty="0" smtClean="0">
                <a:solidFill>
                  <a:schemeClr val="tx1"/>
                </a:solidFill>
                <a:latin typeface="+mj-lt"/>
              </a:rPr>
              <a:t> 14,12; 2 </a:t>
            </a:r>
            <a:r>
              <a:rPr lang="en-US" sz="2400" dirty="0" err="1" smtClean="0">
                <a:solidFill>
                  <a:schemeClr val="tx1"/>
                </a:solidFill>
                <a:latin typeface="+mj-lt"/>
              </a:rPr>
              <a:t>Mos</a:t>
            </a:r>
            <a:r>
              <a:rPr lang="en-US" sz="2400" dirty="0" smtClean="0">
                <a:solidFill>
                  <a:schemeClr val="tx1"/>
                </a:solidFill>
                <a:latin typeface="+mj-lt"/>
              </a:rPr>
              <a:t> 20,8-11; </a:t>
            </a:r>
            <a:r>
              <a:rPr lang="en-US" sz="2400" dirty="0" err="1" smtClean="0">
                <a:solidFill>
                  <a:schemeClr val="tx1"/>
                </a:solidFill>
                <a:latin typeface="+mj-lt"/>
              </a:rPr>
              <a:t>Jer</a:t>
            </a:r>
            <a:r>
              <a:rPr lang="en-US" sz="2400" dirty="0" smtClean="0">
                <a:solidFill>
                  <a:schemeClr val="tx1"/>
                </a:solidFill>
                <a:latin typeface="+mj-lt"/>
              </a:rPr>
              <a:t> 10,10-12; </a:t>
            </a:r>
            <a:r>
              <a:rPr lang="en-US" sz="2400" dirty="0" err="1" smtClean="0">
                <a:solidFill>
                  <a:schemeClr val="tx1"/>
                </a:solidFill>
                <a:latin typeface="+mj-lt"/>
              </a:rPr>
              <a:t>Jes</a:t>
            </a:r>
            <a:r>
              <a:rPr lang="en-US" sz="2400" dirty="0" smtClean="0">
                <a:solidFill>
                  <a:schemeClr val="tx1"/>
                </a:solidFill>
                <a:latin typeface="+mj-lt"/>
              </a:rPr>
              <a:t> 44,24; </a:t>
            </a:r>
            <a:r>
              <a:rPr lang="en-US" sz="2400" dirty="0" err="1" smtClean="0">
                <a:solidFill>
                  <a:schemeClr val="tx1"/>
                </a:solidFill>
                <a:latin typeface="+mj-lt"/>
              </a:rPr>
              <a:t>Esek</a:t>
            </a:r>
            <a:r>
              <a:rPr lang="en-US" sz="2400" dirty="0" smtClean="0">
                <a:solidFill>
                  <a:schemeClr val="tx1"/>
                </a:solidFill>
                <a:latin typeface="+mj-lt"/>
              </a:rPr>
              <a:t> 9; </a:t>
            </a:r>
            <a:r>
              <a:rPr lang="en-US" sz="2400" dirty="0" err="1" smtClean="0">
                <a:solidFill>
                  <a:schemeClr val="tx1"/>
                </a:solidFill>
                <a:latin typeface="+mj-lt"/>
              </a:rPr>
              <a:t>Åp</a:t>
            </a:r>
            <a:r>
              <a:rPr lang="en-US" sz="2400" dirty="0" smtClean="0">
                <a:solidFill>
                  <a:schemeClr val="tx1"/>
                </a:solidFill>
                <a:latin typeface="+mj-lt"/>
              </a:rPr>
              <a:t> 7,15.16).</a:t>
            </a:r>
          </a:p>
          <a:p>
            <a:pPr marL="457200" indent="-457200" algn="l">
              <a:buAutoNum type="arabicPeriod"/>
            </a:pPr>
            <a:r>
              <a:rPr lang="en-US" sz="2400" dirty="0" err="1" smtClean="0">
                <a:solidFill>
                  <a:schemeClr val="tx1"/>
                </a:solidFill>
                <a:latin typeface="+mj-lt"/>
              </a:rPr>
              <a:t>Dyrets</a:t>
            </a:r>
            <a:r>
              <a:rPr lang="en-US" sz="2400" dirty="0" smtClean="0">
                <a:solidFill>
                  <a:schemeClr val="tx1"/>
                </a:solidFill>
                <a:latin typeface="+mj-lt"/>
              </a:rPr>
              <a:t> </a:t>
            </a:r>
            <a:r>
              <a:rPr lang="en-US" sz="2400" dirty="0" err="1" smtClean="0">
                <a:solidFill>
                  <a:schemeClr val="tx1"/>
                </a:solidFill>
                <a:latin typeface="+mj-lt"/>
              </a:rPr>
              <a:t>merke</a:t>
            </a:r>
            <a:r>
              <a:rPr lang="en-US" sz="2400" dirty="0" smtClean="0">
                <a:solidFill>
                  <a:schemeClr val="tx1"/>
                </a:solidFill>
                <a:latin typeface="+mj-lt"/>
              </a:rPr>
              <a:t> (</a:t>
            </a:r>
            <a:r>
              <a:rPr lang="en-US" sz="2400" dirty="0" err="1" smtClean="0">
                <a:solidFill>
                  <a:schemeClr val="tx1"/>
                </a:solidFill>
                <a:latin typeface="+mj-lt"/>
              </a:rPr>
              <a:t>Åp</a:t>
            </a:r>
            <a:r>
              <a:rPr lang="en-US" sz="2400" dirty="0" smtClean="0">
                <a:solidFill>
                  <a:schemeClr val="tx1"/>
                </a:solidFill>
                <a:latin typeface="+mj-lt"/>
              </a:rPr>
              <a:t> 13,16.17; 14,9.11; 15,2; 16,2; 19,20; 20,4).</a:t>
            </a:r>
          </a:p>
          <a:p>
            <a:pPr marL="457200" indent="-457200" algn="l">
              <a:buAutoNum type="arabicPeriod"/>
            </a:pPr>
            <a:endParaRPr lang="en-US" sz="2400" dirty="0" smtClean="0">
              <a:solidFill>
                <a:schemeClr val="tx1"/>
              </a:solidFill>
              <a:latin typeface="+mj-lt"/>
            </a:endParaRPr>
          </a:p>
        </p:txBody>
      </p:sp>
    </p:spTree>
    <p:extLst>
      <p:ext uri="{BB962C8B-B14F-4D97-AF65-F5344CB8AC3E}">
        <p14:creationId xmlns:p14="http://schemas.microsoft.com/office/powerpoint/2010/main" val="9601097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Sabbaten er ikke avskaffet</a:t>
            </a:r>
            <a:endParaRPr lang="nb-NO" dirty="0"/>
          </a:p>
        </p:txBody>
      </p:sp>
      <p:sp>
        <p:nvSpPr>
          <p:cNvPr id="3" name="Undertittel 2"/>
          <p:cNvSpPr>
            <a:spLocks noGrp="1"/>
          </p:cNvSpPr>
          <p:nvPr>
            <p:ph type="subTitle" idx="1"/>
          </p:nvPr>
        </p:nvSpPr>
        <p:spPr>
          <a:xfrm>
            <a:off x="827584" y="1988840"/>
            <a:ext cx="7776864" cy="4320480"/>
          </a:xfrm>
        </p:spPr>
        <p:txBody>
          <a:bodyPr>
            <a:normAutofit/>
          </a:bodyPr>
          <a:lstStyle/>
          <a:p>
            <a:pPr marL="457200" indent="-457200" algn="l">
              <a:buAutoNum type="arabicPeriod"/>
            </a:pPr>
            <a:r>
              <a:rPr lang="en-US" sz="2400" dirty="0" err="1" smtClean="0">
                <a:solidFill>
                  <a:schemeClr val="tx1"/>
                </a:solidFill>
                <a:latin typeface="+mj-lt"/>
              </a:rPr>
              <a:t>Kol</a:t>
            </a:r>
            <a:r>
              <a:rPr lang="en-US" sz="2400" dirty="0" smtClean="0">
                <a:solidFill>
                  <a:schemeClr val="tx1"/>
                </a:solidFill>
                <a:latin typeface="+mj-lt"/>
              </a:rPr>
              <a:t> 2,16.17: “La </a:t>
            </a:r>
            <a:r>
              <a:rPr lang="en-US" sz="2400" dirty="0" err="1" smtClean="0">
                <a:solidFill>
                  <a:schemeClr val="tx1"/>
                </a:solidFill>
                <a:latin typeface="+mj-lt"/>
              </a:rPr>
              <a:t>ingen</a:t>
            </a:r>
            <a:r>
              <a:rPr lang="en-US" sz="2400" dirty="0" smtClean="0">
                <a:solidFill>
                  <a:schemeClr val="tx1"/>
                </a:solidFill>
                <a:latin typeface="+mj-lt"/>
              </a:rPr>
              <a:t> </a:t>
            </a:r>
            <a:r>
              <a:rPr lang="en-US" sz="2400" dirty="0" err="1" smtClean="0">
                <a:solidFill>
                  <a:schemeClr val="tx1"/>
                </a:solidFill>
                <a:latin typeface="+mj-lt"/>
              </a:rPr>
              <a:t>dømme</a:t>
            </a:r>
            <a:r>
              <a:rPr lang="en-US" sz="2400" dirty="0" smtClean="0">
                <a:solidFill>
                  <a:schemeClr val="tx1"/>
                </a:solidFill>
                <a:latin typeface="+mj-lt"/>
              </a:rPr>
              <a:t> </a:t>
            </a:r>
            <a:r>
              <a:rPr lang="en-US" sz="2400" dirty="0" err="1" smtClean="0">
                <a:solidFill>
                  <a:schemeClr val="tx1"/>
                </a:solidFill>
                <a:latin typeface="+mj-lt"/>
              </a:rPr>
              <a:t>dere</a:t>
            </a:r>
            <a:r>
              <a:rPr lang="en-US" sz="2400" dirty="0" smtClean="0">
                <a:solidFill>
                  <a:schemeClr val="tx1"/>
                </a:solidFill>
                <a:latin typeface="+mj-lt"/>
              </a:rPr>
              <a:t> </a:t>
            </a:r>
            <a:r>
              <a:rPr lang="en-US" sz="2400" dirty="0" err="1" smtClean="0">
                <a:solidFill>
                  <a:schemeClr val="tx1"/>
                </a:solidFill>
                <a:latin typeface="+mj-lt"/>
              </a:rPr>
              <a:t>når</a:t>
            </a:r>
            <a:r>
              <a:rPr lang="en-US" sz="2400" dirty="0" smtClean="0">
                <a:solidFill>
                  <a:schemeClr val="tx1"/>
                </a:solidFill>
                <a:latin typeface="+mj-lt"/>
              </a:rPr>
              <a:t> </a:t>
            </a:r>
            <a:r>
              <a:rPr lang="en-US" sz="2400" dirty="0" err="1" smtClean="0">
                <a:solidFill>
                  <a:schemeClr val="tx1"/>
                </a:solidFill>
                <a:latin typeface="+mj-lt"/>
              </a:rPr>
              <a:t>det</a:t>
            </a:r>
            <a:r>
              <a:rPr lang="en-US" sz="2400" dirty="0" smtClean="0">
                <a:solidFill>
                  <a:schemeClr val="tx1"/>
                </a:solidFill>
                <a:latin typeface="+mj-lt"/>
              </a:rPr>
              <a:t> </a:t>
            </a:r>
            <a:r>
              <a:rPr lang="en-US" sz="2400" dirty="0" err="1" smtClean="0">
                <a:solidFill>
                  <a:schemeClr val="tx1"/>
                </a:solidFill>
                <a:latin typeface="+mj-lt"/>
              </a:rPr>
              <a:t>gjelder</a:t>
            </a:r>
            <a:r>
              <a:rPr lang="en-US" sz="2400" dirty="0" smtClean="0">
                <a:solidFill>
                  <a:schemeClr val="tx1"/>
                </a:solidFill>
                <a:latin typeface="+mj-lt"/>
              </a:rPr>
              <a:t> mat og </a:t>
            </a:r>
            <a:r>
              <a:rPr lang="en-US" sz="2400" dirty="0" err="1" smtClean="0">
                <a:solidFill>
                  <a:schemeClr val="tx1"/>
                </a:solidFill>
                <a:latin typeface="+mj-lt"/>
              </a:rPr>
              <a:t>drikke</a:t>
            </a:r>
            <a:r>
              <a:rPr lang="en-US" sz="2400" dirty="0" smtClean="0">
                <a:solidFill>
                  <a:schemeClr val="tx1"/>
                </a:solidFill>
                <a:latin typeface="+mj-lt"/>
              </a:rPr>
              <a:t>, </a:t>
            </a:r>
            <a:r>
              <a:rPr lang="en-US" sz="2400" dirty="0" err="1" smtClean="0">
                <a:solidFill>
                  <a:schemeClr val="tx1"/>
                </a:solidFill>
                <a:latin typeface="+mj-lt"/>
              </a:rPr>
              <a:t>høytider</a:t>
            </a:r>
            <a:r>
              <a:rPr lang="en-US" sz="2400" dirty="0" smtClean="0">
                <a:solidFill>
                  <a:schemeClr val="tx1"/>
                </a:solidFill>
                <a:latin typeface="+mj-lt"/>
              </a:rPr>
              <a:t>, </a:t>
            </a:r>
            <a:r>
              <a:rPr lang="en-US" sz="2400" dirty="0" err="1" smtClean="0">
                <a:solidFill>
                  <a:schemeClr val="tx1"/>
                </a:solidFill>
                <a:latin typeface="+mj-lt"/>
              </a:rPr>
              <a:t>nymånedag</a:t>
            </a:r>
            <a:r>
              <a:rPr lang="en-US" sz="2400" dirty="0" smtClean="0">
                <a:solidFill>
                  <a:schemeClr val="tx1"/>
                </a:solidFill>
                <a:latin typeface="+mj-lt"/>
              </a:rPr>
              <a:t> </a:t>
            </a:r>
            <a:r>
              <a:rPr lang="en-US" sz="2400" dirty="0" err="1" smtClean="0">
                <a:solidFill>
                  <a:schemeClr val="tx1"/>
                </a:solidFill>
                <a:latin typeface="+mj-lt"/>
              </a:rPr>
              <a:t>eller</a:t>
            </a:r>
            <a:r>
              <a:rPr lang="en-US" sz="2400" dirty="0" smtClean="0">
                <a:solidFill>
                  <a:schemeClr val="tx1"/>
                </a:solidFill>
                <a:latin typeface="+mj-lt"/>
              </a:rPr>
              <a:t> </a:t>
            </a:r>
            <a:r>
              <a:rPr lang="en-US" sz="2400" dirty="0" err="1" smtClean="0">
                <a:solidFill>
                  <a:schemeClr val="tx1"/>
                </a:solidFill>
                <a:latin typeface="+mj-lt"/>
              </a:rPr>
              <a:t>sabbat</a:t>
            </a:r>
            <a:r>
              <a:rPr lang="en-US" sz="2400" dirty="0" smtClean="0">
                <a:solidFill>
                  <a:schemeClr val="tx1"/>
                </a:solidFill>
                <a:latin typeface="+mj-lt"/>
              </a:rPr>
              <a:t>(</a:t>
            </a:r>
            <a:r>
              <a:rPr lang="en-US" sz="2400" dirty="0" err="1" smtClean="0">
                <a:solidFill>
                  <a:schemeClr val="tx1"/>
                </a:solidFill>
                <a:latin typeface="+mj-lt"/>
              </a:rPr>
              <a:t>er</a:t>
            </a:r>
            <a:r>
              <a:rPr lang="en-US" sz="2400" dirty="0" smtClean="0">
                <a:solidFill>
                  <a:schemeClr val="tx1"/>
                </a:solidFill>
                <a:latin typeface="+mj-lt"/>
              </a:rPr>
              <a:t>). </a:t>
            </a:r>
            <a:r>
              <a:rPr lang="en-US" sz="2400" dirty="0" err="1" smtClean="0">
                <a:solidFill>
                  <a:schemeClr val="tx1"/>
                </a:solidFill>
                <a:latin typeface="+mj-lt"/>
              </a:rPr>
              <a:t>Dette</a:t>
            </a:r>
            <a:r>
              <a:rPr lang="en-US" sz="2400" dirty="0" smtClean="0">
                <a:solidFill>
                  <a:schemeClr val="tx1"/>
                </a:solidFill>
                <a:latin typeface="+mj-lt"/>
              </a:rPr>
              <a:t> </a:t>
            </a:r>
            <a:r>
              <a:rPr lang="en-US" sz="2400" dirty="0" err="1" smtClean="0">
                <a:solidFill>
                  <a:schemeClr val="tx1"/>
                </a:solidFill>
                <a:latin typeface="+mj-lt"/>
              </a:rPr>
              <a:t>er</a:t>
            </a:r>
            <a:r>
              <a:rPr lang="en-US" sz="2400" dirty="0" smtClean="0">
                <a:solidFill>
                  <a:schemeClr val="tx1"/>
                </a:solidFill>
                <a:latin typeface="+mj-lt"/>
              </a:rPr>
              <a:t> bare </a:t>
            </a:r>
            <a:r>
              <a:rPr lang="en-US" sz="2400" dirty="0" err="1" smtClean="0">
                <a:solidFill>
                  <a:schemeClr val="tx1"/>
                </a:solidFill>
                <a:latin typeface="+mj-lt"/>
              </a:rPr>
              <a:t>skyggen</a:t>
            </a:r>
            <a:r>
              <a:rPr lang="en-US" sz="2400" dirty="0" smtClean="0">
                <a:solidFill>
                  <a:schemeClr val="tx1"/>
                </a:solidFill>
                <a:latin typeface="+mj-lt"/>
              </a:rPr>
              <a:t> </a:t>
            </a:r>
            <a:r>
              <a:rPr lang="en-US" sz="2400" dirty="0" err="1" smtClean="0">
                <a:solidFill>
                  <a:schemeClr val="tx1"/>
                </a:solidFill>
                <a:latin typeface="+mj-lt"/>
              </a:rPr>
              <a:t>av</a:t>
            </a:r>
            <a:r>
              <a:rPr lang="en-US" sz="2400" dirty="0" smtClean="0">
                <a:solidFill>
                  <a:schemeClr val="tx1"/>
                </a:solidFill>
                <a:latin typeface="+mj-lt"/>
              </a:rPr>
              <a:t> </a:t>
            </a:r>
            <a:r>
              <a:rPr lang="en-US" sz="2400" dirty="0" err="1" smtClean="0">
                <a:solidFill>
                  <a:schemeClr val="tx1"/>
                </a:solidFill>
                <a:latin typeface="+mj-lt"/>
              </a:rPr>
              <a:t>det</a:t>
            </a:r>
            <a:r>
              <a:rPr lang="en-US" sz="2400" dirty="0" smtClean="0">
                <a:solidFill>
                  <a:schemeClr val="tx1"/>
                </a:solidFill>
                <a:latin typeface="+mj-lt"/>
              </a:rPr>
              <a:t> </a:t>
            </a:r>
            <a:r>
              <a:rPr lang="en-US" sz="2400" dirty="0" err="1" smtClean="0">
                <a:solidFill>
                  <a:schemeClr val="tx1"/>
                </a:solidFill>
                <a:latin typeface="+mj-lt"/>
              </a:rPr>
              <a:t>som</a:t>
            </a:r>
            <a:r>
              <a:rPr lang="en-US" sz="2400" dirty="0" smtClean="0">
                <a:solidFill>
                  <a:schemeClr val="tx1"/>
                </a:solidFill>
                <a:latin typeface="+mj-lt"/>
              </a:rPr>
              <a:t> </a:t>
            </a:r>
            <a:r>
              <a:rPr lang="en-US" sz="2400" dirty="0" err="1" smtClean="0">
                <a:solidFill>
                  <a:schemeClr val="tx1"/>
                </a:solidFill>
                <a:latin typeface="+mj-lt"/>
              </a:rPr>
              <a:t>skulle</a:t>
            </a:r>
            <a:r>
              <a:rPr lang="en-US" sz="2400" dirty="0" smtClean="0">
                <a:solidFill>
                  <a:schemeClr val="tx1"/>
                </a:solidFill>
                <a:latin typeface="+mj-lt"/>
              </a:rPr>
              <a:t> </a:t>
            </a:r>
            <a:r>
              <a:rPr lang="en-US" sz="2400" dirty="0" err="1" smtClean="0">
                <a:solidFill>
                  <a:schemeClr val="tx1"/>
                </a:solidFill>
                <a:latin typeface="+mj-lt"/>
              </a:rPr>
              <a:t>komme</a:t>
            </a:r>
            <a:r>
              <a:rPr lang="en-US" sz="2400" dirty="0" smtClean="0">
                <a:solidFill>
                  <a:schemeClr val="tx1"/>
                </a:solidFill>
                <a:latin typeface="+mj-lt"/>
              </a:rPr>
              <a:t>, …” </a:t>
            </a:r>
          </a:p>
          <a:p>
            <a:pPr marL="457200" indent="-457200" algn="l">
              <a:buAutoNum type="arabicPeriod"/>
            </a:pPr>
            <a:r>
              <a:rPr lang="en-US" sz="2400" dirty="0" err="1" smtClean="0">
                <a:solidFill>
                  <a:schemeClr val="tx1"/>
                </a:solidFill>
                <a:latin typeface="+mj-lt"/>
              </a:rPr>
              <a:t>Seremonilovene</a:t>
            </a:r>
            <a:r>
              <a:rPr lang="en-US" sz="2400" dirty="0" smtClean="0">
                <a:solidFill>
                  <a:schemeClr val="tx1"/>
                </a:solidFill>
                <a:latin typeface="+mj-lt"/>
              </a:rPr>
              <a:t> </a:t>
            </a:r>
            <a:r>
              <a:rPr lang="en-US" sz="2400" dirty="0" err="1">
                <a:solidFill>
                  <a:schemeClr val="tx1"/>
                </a:solidFill>
                <a:latin typeface="+mj-lt"/>
              </a:rPr>
              <a:t>p</a:t>
            </a:r>
            <a:r>
              <a:rPr lang="en-US" sz="2400" dirty="0" err="1" smtClean="0">
                <a:solidFill>
                  <a:schemeClr val="tx1"/>
                </a:solidFill>
                <a:latin typeface="+mj-lt"/>
              </a:rPr>
              <a:t>ekte</a:t>
            </a:r>
            <a:r>
              <a:rPr lang="en-US" sz="2400" dirty="0" smtClean="0">
                <a:solidFill>
                  <a:schemeClr val="tx1"/>
                </a:solidFill>
                <a:latin typeface="+mj-lt"/>
              </a:rPr>
              <a:t> </a:t>
            </a:r>
            <a:r>
              <a:rPr lang="en-US" sz="2400" dirty="0" err="1" smtClean="0">
                <a:solidFill>
                  <a:schemeClr val="tx1"/>
                </a:solidFill>
                <a:latin typeface="+mj-lt"/>
              </a:rPr>
              <a:t>fremover</a:t>
            </a:r>
            <a:r>
              <a:rPr lang="en-US" sz="2400" dirty="0" smtClean="0">
                <a:solidFill>
                  <a:schemeClr val="tx1"/>
                </a:solidFill>
                <a:latin typeface="+mj-lt"/>
              </a:rPr>
              <a:t> </a:t>
            </a:r>
            <a:r>
              <a:rPr lang="en-US" sz="2400" dirty="0" err="1" smtClean="0">
                <a:solidFill>
                  <a:schemeClr val="tx1"/>
                </a:solidFill>
                <a:latin typeface="+mj-lt"/>
              </a:rPr>
              <a:t>til</a:t>
            </a:r>
            <a:r>
              <a:rPr lang="en-US" sz="2400" dirty="0" smtClean="0">
                <a:solidFill>
                  <a:schemeClr val="tx1"/>
                </a:solidFill>
                <a:latin typeface="+mj-lt"/>
              </a:rPr>
              <a:t> Jesus. De </a:t>
            </a:r>
            <a:r>
              <a:rPr lang="en-US" sz="2400" dirty="0" err="1" smtClean="0">
                <a:solidFill>
                  <a:schemeClr val="tx1"/>
                </a:solidFill>
                <a:latin typeface="+mj-lt"/>
              </a:rPr>
              <a:t>var</a:t>
            </a:r>
            <a:r>
              <a:rPr lang="en-US" sz="2400" dirty="0" smtClean="0">
                <a:solidFill>
                  <a:schemeClr val="tx1"/>
                </a:solidFill>
                <a:latin typeface="+mj-lt"/>
              </a:rPr>
              <a:t>  </a:t>
            </a:r>
            <a:r>
              <a:rPr lang="en-US" sz="2400" dirty="0" err="1" smtClean="0">
                <a:solidFill>
                  <a:schemeClr val="tx1"/>
                </a:solidFill>
                <a:latin typeface="+mj-lt"/>
              </a:rPr>
              <a:t>profetiske</a:t>
            </a:r>
            <a:r>
              <a:rPr lang="en-US" sz="2400" dirty="0" smtClean="0">
                <a:solidFill>
                  <a:schemeClr val="tx1"/>
                </a:solidFill>
                <a:latin typeface="+mj-lt"/>
              </a:rPr>
              <a:t> </a:t>
            </a:r>
            <a:r>
              <a:rPr lang="en-US" sz="2400" dirty="0" err="1" smtClean="0">
                <a:solidFill>
                  <a:schemeClr val="tx1"/>
                </a:solidFill>
                <a:latin typeface="+mj-lt"/>
              </a:rPr>
              <a:t>symboler</a:t>
            </a:r>
            <a:r>
              <a:rPr lang="en-US" sz="2400" dirty="0" smtClean="0">
                <a:solidFill>
                  <a:schemeClr val="tx1"/>
                </a:solidFill>
                <a:latin typeface="+mj-lt"/>
              </a:rPr>
              <a:t> </a:t>
            </a:r>
            <a:r>
              <a:rPr lang="en-US" sz="2400" dirty="0" err="1" smtClean="0">
                <a:solidFill>
                  <a:schemeClr val="tx1"/>
                </a:solidFill>
                <a:latin typeface="+mj-lt"/>
              </a:rPr>
              <a:t>eller</a:t>
            </a:r>
            <a:r>
              <a:rPr lang="en-US" sz="2400" dirty="0" smtClean="0">
                <a:solidFill>
                  <a:schemeClr val="tx1"/>
                </a:solidFill>
                <a:latin typeface="+mj-lt"/>
              </a:rPr>
              <a:t> </a:t>
            </a:r>
            <a:r>
              <a:rPr lang="en-US" sz="2400" dirty="0" err="1" smtClean="0">
                <a:solidFill>
                  <a:schemeClr val="tx1"/>
                </a:solidFill>
                <a:latin typeface="+mj-lt"/>
              </a:rPr>
              <a:t>skygger</a:t>
            </a:r>
            <a:r>
              <a:rPr lang="en-US" sz="2400" dirty="0" smtClean="0">
                <a:solidFill>
                  <a:schemeClr val="tx1"/>
                </a:solidFill>
                <a:latin typeface="+mj-lt"/>
              </a:rPr>
              <a:t> </a:t>
            </a:r>
            <a:r>
              <a:rPr lang="en-US" sz="2400" dirty="0" err="1" smtClean="0">
                <a:solidFill>
                  <a:schemeClr val="tx1"/>
                </a:solidFill>
                <a:latin typeface="+mj-lt"/>
              </a:rPr>
              <a:t>som</a:t>
            </a:r>
            <a:r>
              <a:rPr lang="en-US" sz="2400" dirty="0" smtClean="0">
                <a:solidFill>
                  <a:schemeClr val="tx1"/>
                </a:solidFill>
                <a:latin typeface="+mj-lt"/>
              </a:rPr>
              <a:t> </a:t>
            </a:r>
            <a:r>
              <a:rPr lang="en-US" sz="2400" dirty="0" err="1" smtClean="0">
                <a:solidFill>
                  <a:schemeClr val="tx1"/>
                </a:solidFill>
                <a:latin typeface="+mj-lt"/>
              </a:rPr>
              <a:t>mistet</a:t>
            </a:r>
            <a:r>
              <a:rPr lang="en-US" sz="2400" dirty="0" smtClean="0">
                <a:solidFill>
                  <a:schemeClr val="tx1"/>
                </a:solidFill>
                <a:latin typeface="+mj-lt"/>
              </a:rPr>
              <a:t> sin </a:t>
            </a:r>
            <a:r>
              <a:rPr lang="en-US" sz="2400" dirty="0" err="1" smtClean="0">
                <a:solidFill>
                  <a:schemeClr val="tx1"/>
                </a:solidFill>
                <a:latin typeface="+mj-lt"/>
              </a:rPr>
              <a:t>verdi</a:t>
            </a:r>
            <a:r>
              <a:rPr lang="en-US" sz="2400" dirty="0" smtClean="0">
                <a:solidFill>
                  <a:schemeClr val="tx1"/>
                </a:solidFill>
                <a:latin typeface="+mj-lt"/>
              </a:rPr>
              <a:t> da </a:t>
            </a:r>
            <a:r>
              <a:rPr lang="en-US" sz="2400" dirty="0" err="1" smtClean="0">
                <a:solidFill>
                  <a:schemeClr val="tx1"/>
                </a:solidFill>
                <a:latin typeface="+mj-lt"/>
              </a:rPr>
              <a:t>virkeligheten</a:t>
            </a:r>
            <a:r>
              <a:rPr lang="en-US" sz="2400" dirty="0" smtClean="0">
                <a:solidFill>
                  <a:schemeClr val="tx1"/>
                </a:solidFill>
                <a:latin typeface="+mj-lt"/>
              </a:rPr>
              <a:t> </a:t>
            </a:r>
            <a:r>
              <a:rPr lang="en-US" sz="2400" dirty="0" err="1" smtClean="0">
                <a:solidFill>
                  <a:schemeClr val="tx1"/>
                </a:solidFill>
                <a:latin typeface="+mj-lt"/>
              </a:rPr>
              <a:t>tok</a:t>
            </a:r>
            <a:r>
              <a:rPr lang="en-US" sz="2400" dirty="0" smtClean="0">
                <a:solidFill>
                  <a:schemeClr val="tx1"/>
                </a:solidFill>
                <a:latin typeface="+mj-lt"/>
              </a:rPr>
              <a:t> </a:t>
            </a:r>
            <a:r>
              <a:rPr lang="en-US" sz="2400" dirty="0" err="1" smtClean="0">
                <a:solidFill>
                  <a:schemeClr val="tx1"/>
                </a:solidFill>
                <a:latin typeface="+mj-lt"/>
              </a:rPr>
              <a:t>deres</a:t>
            </a:r>
            <a:r>
              <a:rPr lang="en-US" sz="2400" dirty="0" smtClean="0">
                <a:solidFill>
                  <a:schemeClr val="tx1"/>
                </a:solidFill>
                <a:latin typeface="+mj-lt"/>
              </a:rPr>
              <a:t> </a:t>
            </a:r>
            <a:r>
              <a:rPr lang="en-US" sz="2400" dirty="0" err="1" smtClean="0">
                <a:solidFill>
                  <a:schemeClr val="tx1"/>
                </a:solidFill>
                <a:latin typeface="+mj-lt"/>
              </a:rPr>
              <a:t>plass</a:t>
            </a:r>
            <a:r>
              <a:rPr lang="en-US" sz="2400" dirty="0" smtClean="0">
                <a:solidFill>
                  <a:schemeClr val="tx1"/>
                </a:solidFill>
                <a:latin typeface="+mj-lt"/>
              </a:rPr>
              <a:t>.</a:t>
            </a:r>
          </a:p>
          <a:p>
            <a:pPr marL="457200" indent="-457200" algn="l">
              <a:buAutoNum type="arabicPeriod"/>
            </a:pPr>
            <a:r>
              <a:rPr lang="en-US" sz="2400" dirty="0" smtClean="0">
                <a:solidFill>
                  <a:schemeClr val="tx1"/>
                </a:solidFill>
                <a:latin typeface="+mj-lt"/>
              </a:rPr>
              <a:t>Den </a:t>
            </a:r>
            <a:r>
              <a:rPr lang="en-US" sz="2400" dirty="0" err="1" smtClean="0">
                <a:solidFill>
                  <a:schemeClr val="tx1"/>
                </a:solidFill>
                <a:latin typeface="+mj-lt"/>
              </a:rPr>
              <a:t>ukentlige</a:t>
            </a:r>
            <a:r>
              <a:rPr lang="en-US" sz="2400" dirty="0" smtClean="0">
                <a:solidFill>
                  <a:schemeClr val="tx1"/>
                </a:solidFill>
                <a:latin typeface="+mj-lt"/>
              </a:rPr>
              <a:t> </a:t>
            </a:r>
            <a:r>
              <a:rPr lang="en-US" sz="2400" dirty="0" err="1" smtClean="0">
                <a:solidFill>
                  <a:schemeClr val="tx1"/>
                </a:solidFill>
                <a:latin typeface="+mj-lt"/>
              </a:rPr>
              <a:t>sabbat</a:t>
            </a:r>
            <a:r>
              <a:rPr lang="en-US" sz="2400" dirty="0" smtClean="0">
                <a:solidFill>
                  <a:schemeClr val="tx1"/>
                </a:solidFill>
                <a:latin typeface="+mj-lt"/>
              </a:rPr>
              <a:t> </a:t>
            </a:r>
            <a:r>
              <a:rPr lang="en-US" sz="2400" dirty="0" err="1" smtClean="0">
                <a:solidFill>
                  <a:schemeClr val="tx1"/>
                </a:solidFill>
                <a:latin typeface="+mj-lt"/>
              </a:rPr>
              <a:t>peker</a:t>
            </a:r>
            <a:r>
              <a:rPr lang="en-US" sz="2400" dirty="0" smtClean="0">
                <a:solidFill>
                  <a:schemeClr val="tx1"/>
                </a:solidFill>
                <a:latin typeface="+mj-lt"/>
              </a:rPr>
              <a:t> </a:t>
            </a:r>
            <a:r>
              <a:rPr lang="en-US" sz="2400" dirty="0" err="1" smtClean="0">
                <a:solidFill>
                  <a:schemeClr val="tx1"/>
                </a:solidFill>
                <a:latin typeface="+mj-lt"/>
              </a:rPr>
              <a:t>tilbake</a:t>
            </a:r>
            <a:r>
              <a:rPr lang="en-US" sz="2400" dirty="0" smtClean="0">
                <a:solidFill>
                  <a:schemeClr val="tx1"/>
                </a:solidFill>
                <a:latin typeface="+mj-lt"/>
              </a:rPr>
              <a:t> </a:t>
            </a:r>
            <a:r>
              <a:rPr lang="en-US" sz="2400" dirty="0" err="1" smtClean="0">
                <a:solidFill>
                  <a:schemeClr val="tx1"/>
                </a:solidFill>
                <a:latin typeface="+mj-lt"/>
              </a:rPr>
              <a:t>til</a:t>
            </a:r>
            <a:r>
              <a:rPr lang="en-US" sz="2400" dirty="0" smtClean="0">
                <a:solidFill>
                  <a:schemeClr val="tx1"/>
                </a:solidFill>
                <a:latin typeface="+mj-lt"/>
              </a:rPr>
              <a:t> </a:t>
            </a:r>
            <a:r>
              <a:rPr lang="en-US" sz="2400" dirty="0" err="1" smtClean="0">
                <a:solidFill>
                  <a:schemeClr val="tx1"/>
                </a:solidFill>
                <a:latin typeface="+mj-lt"/>
              </a:rPr>
              <a:t>skapelsen</a:t>
            </a:r>
            <a:r>
              <a:rPr lang="en-US" sz="2400" dirty="0" smtClean="0">
                <a:solidFill>
                  <a:schemeClr val="tx1"/>
                </a:solidFill>
                <a:latin typeface="+mj-lt"/>
              </a:rPr>
              <a:t> og </a:t>
            </a:r>
            <a:r>
              <a:rPr lang="en-US" sz="2400" dirty="0" err="1" smtClean="0">
                <a:solidFill>
                  <a:schemeClr val="tx1"/>
                </a:solidFill>
                <a:latin typeface="+mj-lt"/>
              </a:rPr>
              <a:t>opphøyer</a:t>
            </a:r>
            <a:r>
              <a:rPr lang="en-US" sz="2400" dirty="0" smtClean="0">
                <a:solidFill>
                  <a:schemeClr val="tx1"/>
                </a:solidFill>
                <a:latin typeface="+mj-lt"/>
              </a:rPr>
              <a:t> </a:t>
            </a:r>
            <a:r>
              <a:rPr lang="en-US" sz="2400" dirty="0" err="1" smtClean="0">
                <a:solidFill>
                  <a:schemeClr val="tx1"/>
                </a:solidFill>
                <a:latin typeface="+mj-lt"/>
              </a:rPr>
              <a:t>Gud</a:t>
            </a:r>
            <a:r>
              <a:rPr lang="en-US" sz="2400" dirty="0" smtClean="0">
                <a:solidFill>
                  <a:schemeClr val="tx1"/>
                </a:solidFill>
                <a:latin typeface="+mj-lt"/>
              </a:rPr>
              <a:t> </a:t>
            </a:r>
            <a:r>
              <a:rPr lang="en-US" sz="2400" dirty="0" err="1" smtClean="0">
                <a:solidFill>
                  <a:schemeClr val="tx1"/>
                </a:solidFill>
                <a:latin typeface="+mj-lt"/>
              </a:rPr>
              <a:t>som</a:t>
            </a:r>
            <a:r>
              <a:rPr lang="en-US" sz="2400" dirty="0" smtClean="0">
                <a:solidFill>
                  <a:schemeClr val="tx1"/>
                </a:solidFill>
                <a:latin typeface="+mj-lt"/>
              </a:rPr>
              <a:t> </a:t>
            </a:r>
            <a:r>
              <a:rPr lang="en-US" sz="2400" dirty="0" err="1" smtClean="0">
                <a:solidFill>
                  <a:schemeClr val="tx1"/>
                </a:solidFill>
                <a:latin typeface="+mj-lt"/>
              </a:rPr>
              <a:t>opphavet</a:t>
            </a:r>
            <a:r>
              <a:rPr lang="en-US" sz="2400" dirty="0" smtClean="0">
                <a:solidFill>
                  <a:schemeClr val="tx1"/>
                </a:solidFill>
                <a:latin typeface="+mj-lt"/>
              </a:rPr>
              <a:t> </a:t>
            </a:r>
            <a:r>
              <a:rPr lang="en-US" sz="2400" dirty="0" err="1" smtClean="0">
                <a:solidFill>
                  <a:schemeClr val="tx1"/>
                </a:solidFill>
                <a:latin typeface="+mj-lt"/>
              </a:rPr>
              <a:t>til</a:t>
            </a:r>
            <a:r>
              <a:rPr lang="en-US" sz="2400" dirty="0" smtClean="0">
                <a:solidFill>
                  <a:schemeClr val="tx1"/>
                </a:solidFill>
                <a:latin typeface="+mj-lt"/>
              </a:rPr>
              <a:t> alt liv. (</a:t>
            </a:r>
            <a:r>
              <a:rPr lang="en-US" sz="2400" dirty="0" err="1" smtClean="0">
                <a:solidFill>
                  <a:schemeClr val="tx1"/>
                </a:solidFill>
                <a:latin typeface="+mj-lt"/>
              </a:rPr>
              <a:t>ang.</a:t>
            </a:r>
            <a:r>
              <a:rPr lang="en-US" sz="2400" dirty="0" smtClean="0">
                <a:solidFill>
                  <a:schemeClr val="tx1"/>
                </a:solidFill>
                <a:latin typeface="+mj-lt"/>
              </a:rPr>
              <a:t> </a:t>
            </a:r>
            <a:r>
              <a:rPr lang="en-US" sz="2400" dirty="0" err="1">
                <a:solidFill>
                  <a:schemeClr val="tx1"/>
                </a:solidFill>
                <a:latin typeface="+mj-lt"/>
              </a:rPr>
              <a:t>s</a:t>
            </a:r>
            <a:r>
              <a:rPr lang="en-US" sz="2400" dirty="0" err="1" smtClean="0">
                <a:solidFill>
                  <a:schemeClr val="tx1"/>
                </a:solidFill>
                <a:latin typeface="+mj-lt"/>
              </a:rPr>
              <a:t>abbaten</a:t>
            </a:r>
            <a:r>
              <a:rPr lang="en-US" sz="2400" dirty="0" smtClean="0">
                <a:solidFill>
                  <a:schemeClr val="tx1"/>
                </a:solidFill>
                <a:latin typeface="+mj-lt"/>
              </a:rPr>
              <a:t> og </a:t>
            </a:r>
            <a:r>
              <a:rPr lang="en-US" sz="2400" dirty="0" err="1" smtClean="0">
                <a:solidFill>
                  <a:schemeClr val="tx1"/>
                </a:solidFill>
                <a:latin typeface="+mj-lt"/>
              </a:rPr>
              <a:t>seremonielle</a:t>
            </a:r>
            <a:r>
              <a:rPr lang="en-US" sz="2400" dirty="0" smtClean="0">
                <a:solidFill>
                  <a:schemeClr val="tx1"/>
                </a:solidFill>
                <a:latin typeface="+mj-lt"/>
              </a:rPr>
              <a:t> </a:t>
            </a:r>
            <a:r>
              <a:rPr lang="en-US" sz="2400" dirty="0" err="1" smtClean="0">
                <a:solidFill>
                  <a:schemeClr val="tx1"/>
                </a:solidFill>
                <a:latin typeface="+mj-lt"/>
              </a:rPr>
              <a:t>sabbater</a:t>
            </a:r>
            <a:r>
              <a:rPr lang="en-US" sz="2400" dirty="0" smtClean="0">
                <a:solidFill>
                  <a:schemeClr val="tx1"/>
                </a:solidFill>
                <a:latin typeface="+mj-lt"/>
              </a:rPr>
              <a:t> (3 </a:t>
            </a:r>
            <a:r>
              <a:rPr lang="en-US" sz="2400" dirty="0" err="1" smtClean="0">
                <a:solidFill>
                  <a:schemeClr val="tx1"/>
                </a:solidFill>
                <a:latin typeface="+mj-lt"/>
              </a:rPr>
              <a:t>Mos</a:t>
            </a:r>
            <a:r>
              <a:rPr lang="en-US" sz="2400" dirty="0" smtClean="0">
                <a:solidFill>
                  <a:schemeClr val="tx1"/>
                </a:solidFill>
                <a:latin typeface="+mj-lt"/>
              </a:rPr>
              <a:t> 23,1-3; </a:t>
            </a:r>
            <a:r>
              <a:rPr lang="en-US" sz="2400" dirty="0" err="1" smtClean="0">
                <a:solidFill>
                  <a:schemeClr val="tx1"/>
                </a:solidFill>
                <a:latin typeface="+mj-lt"/>
              </a:rPr>
              <a:t>Esek</a:t>
            </a:r>
            <a:r>
              <a:rPr lang="en-US" sz="2400" dirty="0" smtClean="0">
                <a:solidFill>
                  <a:schemeClr val="tx1"/>
                </a:solidFill>
                <a:latin typeface="+mj-lt"/>
              </a:rPr>
              <a:t> 45,17).</a:t>
            </a:r>
          </a:p>
          <a:p>
            <a:pPr marL="457200" indent="-457200" algn="l">
              <a:buAutoNum type="arabicPeriod"/>
            </a:pPr>
            <a:r>
              <a:rPr lang="en-US" sz="2400" dirty="0" err="1" smtClean="0">
                <a:solidFill>
                  <a:schemeClr val="tx1"/>
                </a:solidFill>
                <a:latin typeface="+mj-lt"/>
              </a:rPr>
              <a:t>Sabbaten</a:t>
            </a:r>
            <a:r>
              <a:rPr lang="en-US" sz="2400" dirty="0" smtClean="0">
                <a:solidFill>
                  <a:schemeClr val="tx1"/>
                </a:solidFill>
                <a:latin typeface="+mj-lt"/>
              </a:rPr>
              <a:t> </a:t>
            </a:r>
            <a:r>
              <a:rPr lang="en-US" sz="2400" dirty="0" err="1" smtClean="0">
                <a:solidFill>
                  <a:schemeClr val="tx1"/>
                </a:solidFill>
                <a:latin typeface="+mj-lt"/>
              </a:rPr>
              <a:t>skal</a:t>
            </a:r>
            <a:r>
              <a:rPr lang="en-US" sz="2400" dirty="0" smtClean="0">
                <a:solidFill>
                  <a:schemeClr val="tx1"/>
                </a:solidFill>
                <a:latin typeface="+mj-lt"/>
              </a:rPr>
              <a:t> </a:t>
            </a:r>
            <a:r>
              <a:rPr lang="en-US" sz="2400" dirty="0" err="1" smtClean="0">
                <a:solidFill>
                  <a:schemeClr val="tx1"/>
                </a:solidFill>
                <a:latin typeface="+mj-lt"/>
              </a:rPr>
              <a:t>feires</a:t>
            </a:r>
            <a:r>
              <a:rPr lang="en-US" sz="2400" dirty="0" smtClean="0">
                <a:solidFill>
                  <a:schemeClr val="tx1"/>
                </a:solidFill>
                <a:latin typeface="+mj-lt"/>
              </a:rPr>
              <a:t> </a:t>
            </a:r>
            <a:r>
              <a:rPr lang="en-US" sz="2400" dirty="0" err="1" smtClean="0">
                <a:solidFill>
                  <a:schemeClr val="tx1"/>
                </a:solidFill>
                <a:latin typeface="+mj-lt"/>
              </a:rPr>
              <a:t>på</a:t>
            </a:r>
            <a:r>
              <a:rPr lang="en-US" sz="2400" dirty="0" smtClean="0">
                <a:solidFill>
                  <a:schemeClr val="tx1"/>
                </a:solidFill>
                <a:latin typeface="+mj-lt"/>
              </a:rPr>
              <a:t> den </a:t>
            </a:r>
            <a:r>
              <a:rPr lang="en-US" sz="2400" dirty="0" err="1" smtClean="0">
                <a:solidFill>
                  <a:schemeClr val="tx1"/>
                </a:solidFill>
                <a:latin typeface="+mj-lt"/>
              </a:rPr>
              <a:t>nye</a:t>
            </a:r>
            <a:r>
              <a:rPr lang="en-US" sz="2400" dirty="0" smtClean="0">
                <a:solidFill>
                  <a:schemeClr val="tx1"/>
                </a:solidFill>
                <a:latin typeface="+mj-lt"/>
              </a:rPr>
              <a:t> </a:t>
            </a:r>
            <a:r>
              <a:rPr lang="en-US" sz="2400" dirty="0" err="1" smtClean="0">
                <a:solidFill>
                  <a:schemeClr val="tx1"/>
                </a:solidFill>
                <a:latin typeface="+mj-lt"/>
              </a:rPr>
              <a:t>jord</a:t>
            </a:r>
            <a:r>
              <a:rPr lang="en-US" sz="2400" dirty="0" smtClean="0">
                <a:solidFill>
                  <a:schemeClr val="tx1"/>
                </a:solidFill>
                <a:latin typeface="+mj-lt"/>
              </a:rPr>
              <a:t> (</a:t>
            </a:r>
            <a:r>
              <a:rPr lang="en-US" sz="2400" dirty="0" err="1" smtClean="0">
                <a:solidFill>
                  <a:schemeClr val="tx1"/>
                </a:solidFill>
                <a:latin typeface="+mj-lt"/>
              </a:rPr>
              <a:t>Jes</a:t>
            </a:r>
            <a:r>
              <a:rPr lang="en-US" sz="2400" dirty="0" smtClean="0">
                <a:solidFill>
                  <a:schemeClr val="tx1"/>
                </a:solidFill>
                <a:latin typeface="+mj-lt"/>
              </a:rPr>
              <a:t> 66,22.23).</a:t>
            </a:r>
          </a:p>
          <a:p>
            <a:pPr marL="457200" indent="-457200" algn="l">
              <a:buAutoNum type="arabicPeriod"/>
            </a:pPr>
            <a:endParaRPr lang="en-US" sz="2400" dirty="0" smtClean="0">
              <a:solidFill>
                <a:schemeClr val="tx1"/>
              </a:solidFill>
              <a:latin typeface="+mj-lt"/>
            </a:endParaRPr>
          </a:p>
        </p:txBody>
      </p:sp>
    </p:spTree>
    <p:extLst>
      <p:ext uri="{BB962C8B-B14F-4D97-AF65-F5344CB8AC3E}">
        <p14:creationId xmlns:p14="http://schemas.microsoft.com/office/powerpoint/2010/main" val="22899553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sz="3200" dirty="0" smtClean="0"/>
              <a:t>Hvorfor holder adventistene helg på lørdag?</a:t>
            </a:r>
            <a:endParaRPr lang="nb-NO" sz="3200" dirty="0"/>
          </a:p>
        </p:txBody>
      </p:sp>
      <p:sp>
        <p:nvSpPr>
          <p:cNvPr id="3" name="Undertittel 2"/>
          <p:cNvSpPr>
            <a:spLocks noGrp="1"/>
          </p:cNvSpPr>
          <p:nvPr>
            <p:ph type="subTitle" idx="1"/>
          </p:nvPr>
        </p:nvSpPr>
        <p:spPr>
          <a:xfrm>
            <a:off x="827584" y="1988840"/>
            <a:ext cx="7776864" cy="4320480"/>
          </a:xfrm>
        </p:spPr>
        <p:txBody>
          <a:bodyPr>
            <a:normAutofit/>
          </a:bodyPr>
          <a:lstStyle/>
          <a:p>
            <a:pPr algn="l"/>
            <a:r>
              <a:rPr lang="nb-NO" sz="2400" dirty="0">
                <a:solidFill>
                  <a:schemeClr val="tx1"/>
                </a:solidFill>
                <a:latin typeface="+mj-lt"/>
              </a:rPr>
              <a:t>I skapelsen gav Gud mennesket hviledagen som en gave. I fortellingen om skapelsen leser vi dette: ”Den sjuende dagen hadde Gud fullført hele sitt verk. Og Gud hvilte den sjuende dagen etter at han hadde gjort alt dette. 3Gud velsignet den sjuende dagen og lyste den hellig. For den dagen hvilte Gud etter det verk han hadde gjort da han skapte” (1 Mosebok 2:2-3).</a:t>
            </a:r>
            <a:endParaRPr lang="en-US" sz="2400" dirty="0" smtClean="0">
              <a:solidFill>
                <a:schemeClr val="tx1"/>
              </a:solidFill>
              <a:latin typeface="+mj-lt"/>
            </a:endParaRPr>
          </a:p>
        </p:txBody>
      </p:sp>
    </p:spTree>
    <p:extLst>
      <p:ext uri="{BB962C8B-B14F-4D97-AF65-F5344CB8AC3E}">
        <p14:creationId xmlns:p14="http://schemas.microsoft.com/office/powerpoint/2010/main" val="14862456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sz="3200" dirty="0" smtClean="0"/>
              <a:t>Hvorfor holder adventistene helg på lørdag?</a:t>
            </a:r>
            <a:endParaRPr lang="nb-NO" sz="3200" dirty="0"/>
          </a:p>
        </p:txBody>
      </p:sp>
      <p:sp>
        <p:nvSpPr>
          <p:cNvPr id="3" name="Undertittel 2"/>
          <p:cNvSpPr>
            <a:spLocks noGrp="1"/>
          </p:cNvSpPr>
          <p:nvPr>
            <p:ph type="subTitle" idx="1"/>
          </p:nvPr>
        </p:nvSpPr>
        <p:spPr>
          <a:xfrm>
            <a:off x="827584" y="1988840"/>
            <a:ext cx="7776864" cy="4320480"/>
          </a:xfrm>
        </p:spPr>
        <p:txBody>
          <a:bodyPr>
            <a:normAutofit/>
          </a:bodyPr>
          <a:lstStyle/>
          <a:p>
            <a:pPr algn="l"/>
            <a:r>
              <a:rPr lang="nb-NO" sz="2400" dirty="0">
                <a:solidFill>
                  <a:schemeClr val="tx1"/>
                </a:solidFill>
                <a:latin typeface="+mj-lt"/>
              </a:rPr>
              <a:t>Bibelen viser tydelig at den dagen det siktes til er den dagen vi kaller lørdag. Jesus ble korsfestet en fredag. Vi kaller dagen for langfredag. Bibelen sier dette om den dagen: ”Det var </a:t>
            </a:r>
            <a:r>
              <a:rPr lang="nb-NO" sz="2400" dirty="0" err="1">
                <a:solidFill>
                  <a:schemeClr val="tx1"/>
                </a:solidFill>
                <a:latin typeface="+mj-lt"/>
              </a:rPr>
              <a:t>helgaften</a:t>
            </a:r>
            <a:r>
              <a:rPr lang="nb-NO" sz="2400" dirty="0">
                <a:solidFill>
                  <a:schemeClr val="tx1"/>
                </a:solidFill>
                <a:latin typeface="+mj-lt"/>
              </a:rPr>
              <a:t>, like før sabbaten begynte” (Lukas 23:54). Jesus hvilte i graven over sabbaten og de som trodde på ham hvilte også. ”På sabbaten holdt de seg i ro, som loven krevde” (Lukas 23:56). Jesus stod opp den første dag i uken, søndag. (Se Lukas 24:1ff).</a:t>
            </a:r>
            <a:endParaRPr lang="en-US" sz="2400" dirty="0" smtClean="0">
              <a:solidFill>
                <a:schemeClr val="tx1"/>
              </a:solidFill>
              <a:latin typeface="+mj-lt"/>
            </a:endParaRPr>
          </a:p>
        </p:txBody>
      </p:sp>
    </p:spTree>
    <p:extLst>
      <p:ext uri="{BB962C8B-B14F-4D97-AF65-F5344CB8AC3E}">
        <p14:creationId xmlns:p14="http://schemas.microsoft.com/office/powerpoint/2010/main" val="36953109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sz="3200" dirty="0" smtClean="0"/>
              <a:t>Hvorfor holder adventistene helg på lørdag?</a:t>
            </a:r>
            <a:endParaRPr lang="nb-NO" sz="3200" dirty="0"/>
          </a:p>
        </p:txBody>
      </p:sp>
      <p:sp>
        <p:nvSpPr>
          <p:cNvPr id="3" name="Undertittel 2"/>
          <p:cNvSpPr>
            <a:spLocks noGrp="1"/>
          </p:cNvSpPr>
          <p:nvPr>
            <p:ph type="subTitle" idx="1"/>
          </p:nvPr>
        </p:nvSpPr>
        <p:spPr>
          <a:xfrm>
            <a:off x="827584" y="1988840"/>
            <a:ext cx="7776864" cy="4320480"/>
          </a:xfrm>
        </p:spPr>
        <p:txBody>
          <a:bodyPr>
            <a:normAutofit/>
          </a:bodyPr>
          <a:lstStyle/>
          <a:p>
            <a:pPr algn="l"/>
            <a:r>
              <a:rPr lang="nb-NO" sz="2400" dirty="0">
                <a:solidFill>
                  <a:schemeClr val="tx1"/>
                </a:solidFill>
                <a:latin typeface="+mj-lt"/>
              </a:rPr>
              <a:t>Adventister tror det følger velsignelser med å holde hellig ikke bare en dag av sju, men den dagen Guds selv har gjort hellig. Menneskehetens 10 mest grunnleggende leveregler, de ti bud, gir et klart påbud om å holde sabbaten</a:t>
            </a:r>
            <a:r>
              <a:rPr lang="nb-NO" sz="2400" dirty="0" smtClean="0">
                <a:solidFill>
                  <a:schemeClr val="tx1"/>
                </a:solidFill>
                <a:latin typeface="+mj-lt"/>
              </a:rPr>
              <a:t>.</a:t>
            </a:r>
          </a:p>
          <a:p>
            <a:pPr algn="l"/>
            <a:endParaRPr lang="en-US" sz="2400" dirty="0" smtClean="0">
              <a:solidFill>
                <a:schemeClr val="tx1"/>
              </a:solidFill>
              <a:latin typeface="+mj-lt"/>
            </a:endParaRPr>
          </a:p>
        </p:txBody>
      </p:sp>
    </p:spTree>
    <p:extLst>
      <p:ext uri="{BB962C8B-B14F-4D97-AF65-F5344CB8AC3E}">
        <p14:creationId xmlns:p14="http://schemas.microsoft.com/office/powerpoint/2010/main" val="32840574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sz="3200" dirty="0" smtClean="0"/>
              <a:t>Hvorfor holder adventistene helg på lørdag?</a:t>
            </a:r>
            <a:endParaRPr lang="nb-NO" sz="3200" dirty="0"/>
          </a:p>
        </p:txBody>
      </p:sp>
      <p:sp>
        <p:nvSpPr>
          <p:cNvPr id="3" name="Undertittel 2"/>
          <p:cNvSpPr>
            <a:spLocks noGrp="1"/>
          </p:cNvSpPr>
          <p:nvPr>
            <p:ph type="subTitle" idx="1"/>
          </p:nvPr>
        </p:nvSpPr>
        <p:spPr>
          <a:xfrm>
            <a:off x="827584" y="1988840"/>
            <a:ext cx="7776864" cy="4320480"/>
          </a:xfrm>
        </p:spPr>
        <p:txBody>
          <a:bodyPr>
            <a:normAutofit/>
          </a:bodyPr>
          <a:lstStyle/>
          <a:p>
            <a:pPr algn="l"/>
            <a:r>
              <a:rPr lang="nb-NO" sz="2400" dirty="0">
                <a:solidFill>
                  <a:schemeClr val="tx1"/>
                </a:solidFill>
                <a:latin typeface="+mj-lt"/>
              </a:rPr>
              <a:t>”Kom hviledagen i hu, så du holder den hellig! 9Seks dager skal du arbeide og gjøre din gjerning. 10Men den sjuende dagen er sabbat for Herren din Gud. Da skal du ikke gjøre noe arbeid, verken du selv eller din sønn eller din datter, verken tjeneren eller tjenestekvinnen eller feet, eller innflytteren i dine byer. 11For på seks dager skapte Herren himmelen, jorden og havet og alt som er i dem; men den sjuende dagen hvilte han. Derfor velsignet Herren hviledagen og lyste den hellig” (2 Mosebok 20:8-11).</a:t>
            </a:r>
            <a:endParaRPr lang="en-US" sz="2400" dirty="0" smtClean="0">
              <a:solidFill>
                <a:schemeClr val="tx1"/>
              </a:solidFill>
              <a:latin typeface="+mj-lt"/>
            </a:endParaRPr>
          </a:p>
        </p:txBody>
      </p:sp>
    </p:spTree>
    <p:extLst>
      <p:ext uri="{BB962C8B-B14F-4D97-AF65-F5344CB8AC3E}">
        <p14:creationId xmlns:p14="http://schemas.microsoft.com/office/powerpoint/2010/main" val="30034242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sz="3200" dirty="0" smtClean="0"/>
              <a:t>Hvorfor holder adventistene helg på lørdag?</a:t>
            </a:r>
            <a:endParaRPr lang="nb-NO" sz="3200" dirty="0"/>
          </a:p>
        </p:txBody>
      </p:sp>
      <p:sp>
        <p:nvSpPr>
          <p:cNvPr id="3" name="Undertittel 2"/>
          <p:cNvSpPr>
            <a:spLocks noGrp="1"/>
          </p:cNvSpPr>
          <p:nvPr>
            <p:ph type="subTitle" idx="1"/>
          </p:nvPr>
        </p:nvSpPr>
        <p:spPr>
          <a:xfrm>
            <a:off x="827584" y="1988840"/>
            <a:ext cx="7776864" cy="4320480"/>
          </a:xfrm>
        </p:spPr>
        <p:txBody>
          <a:bodyPr>
            <a:normAutofit/>
          </a:bodyPr>
          <a:lstStyle/>
          <a:p>
            <a:pPr algn="l"/>
            <a:r>
              <a:rPr lang="nb-NO" sz="2400" dirty="0">
                <a:solidFill>
                  <a:schemeClr val="tx1"/>
                </a:solidFill>
                <a:latin typeface="+mj-lt"/>
              </a:rPr>
              <a:t>Som alle andre bud er hviledagsbudet gitt for å hjelpe mennesker til et godt liv. Det erfarer adventister over hele verden hver eneste uke. Du må gjerne dele gledene og velsignelsene med oss. Velsignelsene blir jo bare større når vi deler dem. Gjør et forsøk og kjenn hvor deilig det er å holde sabbat</a:t>
            </a:r>
            <a:r>
              <a:rPr lang="nb-NO" sz="2400" dirty="0" smtClean="0">
                <a:solidFill>
                  <a:schemeClr val="tx1"/>
                </a:solidFill>
                <a:latin typeface="+mj-lt"/>
              </a:rPr>
              <a:t>.</a:t>
            </a:r>
          </a:p>
          <a:p>
            <a:pPr algn="l"/>
            <a:endParaRPr lang="en-US" sz="2400" dirty="0" smtClean="0">
              <a:solidFill>
                <a:schemeClr val="tx1"/>
              </a:solidFill>
              <a:latin typeface="+mj-lt"/>
            </a:endParaRPr>
          </a:p>
        </p:txBody>
      </p:sp>
    </p:spTree>
    <p:extLst>
      <p:ext uri="{BB962C8B-B14F-4D97-AF65-F5344CB8AC3E}">
        <p14:creationId xmlns:p14="http://schemas.microsoft.com/office/powerpoint/2010/main" val="42445902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sz="3200" dirty="0" err="1" smtClean="0"/>
              <a:t>Handbook</a:t>
            </a:r>
            <a:r>
              <a:rPr lang="nb-NO" sz="3200" dirty="0" smtClean="0"/>
              <a:t> </a:t>
            </a:r>
            <a:r>
              <a:rPr lang="nb-NO" sz="3200" dirty="0" err="1" smtClean="0"/>
              <a:t>of</a:t>
            </a:r>
            <a:r>
              <a:rPr lang="nb-NO" sz="3200" dirty="0" smtClean="0"/>
              <a:t> SDA </a:t>
            </a:r>
            <a:r>
              <a:rPr lang="nb-NO" sz="3200" dirty="0" err="1" smtClean="0"/>
              <a:t>theology</a:t>
            </a:r>
            <a:endParaRPr lang="nb-NO" sz="3200" dirty="0"/>
          </a:p>
        </p:txBody>
      </p:sp>
      <p:sp>
        <p:nvSpPr>
          <p:cNvPr id="3" name="Undertittel 2"/>
          <p:cNvSpPr>
            <a:spLocks noGrp="1"/>
          </p:cNvSpPr>
          <p:nvPr>
            <p:ph type="subTitle" idx="1"/>
          </p:nvPr>
        </p:nvSpPr>
        <p:spPr>
          <a:xfrm>
            <a:off x="827584" y="1988840"/>
            <a:ext cx="7776864" cy="4320480"/>
          </a:xfrm>
        </p:spPr>
        <p:txBody>
          <a:bodyPr>
            <a:normAutofit fontScale="92500" lnSpcReduction="10000"/>
          </a:bodyPr>
          <a:lstStyle/>
          <a:p>
            <a:pPr algn="l"/>
            <a:r>
              <a:rPr lang="en-US" sz="2400" b="1" dirty="0" err="1" smtClean="0">
                <a:solidFill>
                  <a:schemeClr val="tx1"/>
                </a:solidFill>
                <a:latin typeface="+mj-lt"/>
              </a:rPr>
              <a:t>Det</a:t>
            </a:r>
            <a:r>
              <a:rPr lang="en-US" sz="2400" b="1" dirty="0" smtClean="0">
                <a:solidFill>
                  <a:schemeClr val="tx1"/>
                </a:solidFill>
                <a:latin typeface="+mj-lt"/>
              </a:rPr>
              <a:t> </a:t>
            </a:r>
            <a:r>
              <a:rPr lang="en-US" sz="2400" b="1" dirty="0" err="1">
                <a:solidFill>
                  <a:schemeClr val="tx1"/>
                </a:solidFill>
                <a:latin typeface="+mj-lt"/>
              </a:rPr>
              <a:t>g</a:t>
            </a:r>
            <a:r>
              <a:rPr lang="en-US" sz="2400" b="1" dirty="0" err="1" smtClean="0">
                <a:solidFill>
                  <a:schemeClr val="tx1"/>
                </a:solidFill>
                <a:latin typeface="+mj-lt"/>
              </a:rPr>
              <a:t>amle</a:t>
            </a:r>
            <a:r>
              <a:rPr lang="en-US" sz="2400" b="1" dirty="0" smtClean="0">
                <a:solidFill>
                  <a:schemeClr val="tx1"/>
                </a:solidFill>
                <a:latin typeface="+mj-lt"/>
              </a:rPr>
              <a:t> </a:t>
            </a:r>
            <a:r>
              <a:rPr lang="en-US" sz="2400" b="1" dirty="0" err="1" smtClean="0">
                <a:solidFill>
                  <a:schemeClr val="tx1"/>
                </a:solidFill>
                <a:latin typeface="+mj-lt"/>
              </a:rPr>
              <a:t>testamente</a:t>
            </a:r>
            <a:endParaRPr lang="en-US" sz="2400" b="1" dirty="0" smtClean="0">
              <a:solidFill>
                <a:schemeClr val="tx1"/>
              </a:solidFill>
              <a:latin typeface="+mj-lt"/>
            </a:endParaRPr>
          </a:p>
          <a:p>
            <a:pPr marL="457200" indent="-457200" algn="l">
              <a:buAutoNum type="alphaLcParenR"/>
            </a:pPr>
            <a:r>
              <a:rPr lang="en-US" sz="2400" dirty="0" smtClean="0">
                <a:solidFill>
                  <a:schemeClr val="tx1"/>
                </a:solidFill>
                <a:latin typeface="+mj-lt"/>
              </a:rPr>
              <a:t>1 </a:t>
            </a:r>
            <a:r>
              <a:rPr lang="en-US" sz="2400" dirty="0" err="1" smtClean="0">
                <a:solidFill>
                  <a:schemeClr val="tx1"/>
                </a:solidFill>
                <a:latin typeface="+mj-lt"/>
              </a:rPr>
              <a:t>Mos</a:t>
            </a:r>
            <a:r>
              <a:rPr lang="en-US" sz="2400" dirty="0" smtClean="0">
                <a:solidFill>
                  <a:schemeClr val="tx1"/>
                </a:solidFill>
                <a:latin typeface="+mj-lt"/>
              </a:rPr>
              <a:t> 2,1-3</a:t>
            </a:r>
          </a:p>
          <a:p>
            <a:pPr marL="457200" indent="-457200" algn="l">
              <a:buAutoNum type="alphaLcParenR"/>
            </a:pPr>
            <a:r>
              <a:rPr lang="en-US" sz="2400" dirty="0" smtClean="0">
                <a:solidFill>
                  <a:schemeClr val="tx1"/>
                </a:solidFill>
                <a:latin typeface="+mj-lt"/>
              </a:rPr>
              <a:t>2 </a:t>
            </a:r>
            <a:r>
              <a:rPr lang="en-US" sz="2400" dirty="0" err="1" smtClean="0">
                <a:solidFill>
                  <a:schemeClr val="tx1"/>
                </a:solidFill>
                <a:latin typeface="+mj-lt"/>
              </a:rPr>
              <a:t>Mos</a:t>
            </a:r>
            <a:r>
              <a:rPr lang="en-US" sz="2400" dirty="0" smtClean="0">
                <a:solidFill>
                  <a:schemeClr val="tx1"/>
                </a:solidFill>
                <a:latin typeface="+mj-lt"/>
              </a:rPr>
              <a:t> 5,5</a:t>
            </a:r>
          </a:p>
          <a:p>
            <a:pPr marL="457200" indent="-457200" algn="l">
              <a:buAutoNum type="alphaLcParenR"/>
            </a:pPr>
            <a:r>
              <a:rPr lang="en-US" sz="2400" dirty="0" smtClean="0">
                <a:solidFill>
                  <a:schemeClr val="tx1"/>
                </a:solidFill>
                <a:latin typeface="+mj-lt"/>
              </a:rPr>
              <a:t>2 </a:t>
            </a:r>
            <a:r>
              <a:rPr lang="en-US" sz="2400" dirty="0" err="1" smtClean="0">
                <a:solidFill>
                  <a:schemeClr val="tx1"/>
                </a:solidFill>
                <a:latin typeface="+mj-lt"/>
              </a:rPr>
              <a:t>Mos</a:t>
            </a:r>
            <a:r>
              <a:rPr lang="en-US" sz="2400" dirty="0" smtClean="0">
                <a:solidFill>
                  <a:schemeClr val="tx1"/>
                </a:solidFill>
                <a:latin typeface="+mj-lt"/>
              </a:rPr>
              <a:t> 16</a:t>
            </a:r>
          </a:p>
          <a:p>
            <a:pPr marL="457200" indent="-457200" algn="l">
              <a:buAutoNum type="alphaLcParenR"/>
            </a:pPr>
            <a:r>
              <a:rPr lang="en-US" sz="2400" dirty="0" smtClean="0">
                <a:solidFill>
                  <a:schemeClr val="tx1"/>
                </a:solidFill>
                <a:latin typeface="+mj-lt"/>
              </a:rPr>
              <a:t>2 </a:t>
            </a:r>
            <a:r>
              <a:rPr lang="en-US" sz="2400" dirty="0" err="1" smtClean="0">
                <a:solidFill>
                  <a:schemeClr val="tx1"/>
                </a:solidFill>
                <a:latin typeface="+mj-lt"/>
              </a:rPr>
              <a:t>Mos</a:t>
            </a:r>
            <a:r>
              <a:rPr lang="en-US" sz="2400" dirty="0" smtClean="0">
                <a:solidFill>
                  <a:schemeClr val="tx1"/>
                </a:solidFill>
                <a:latin typeface="+mj-lt"/>
              </a:rPr>
              <a:t> 20,8-11</a:t>
            </a:r>
          </a:p>
          <a:p>
            <a:pPr marL="457200" indent="-457200" algn="l">
              <a:buAutoNum type="alphaLcParenR"/>
            </a:pPr>
            <a:r>
              <a:rPr lang="en-US" sz="2400" dirty="0" smtClean="0">
                <a:solidFill>
                  <a:schemeClr val="tx1"/>
                </a:solidFill>
                <a:latin typeface="+mj-lt"/>
              </a:rPr>
              <a:t>2 </a:t>
            </a:r>
            <a:r>
              <a:rPr lang="en-US" sz="2400" dirty="0" err="1" smtClean="0">
                <a:solidFill>
                  <a:schemeClr val="tx1"/>
                </a:solidFill>
                <a:latin typeface="+mj-lt"/>
              </a:rPr>
              <a:t>Mos</a:t>
            </a:r>
            <a:r>
              <a:rPr lang="en-US" sz="2400" dirty="0" smtClean="0">
                <a:solidFill>
                  <a:schemeClr val="tx1"/>
                </a:solidFill>
                <a:latin typeface="+mj-lt"/>
              </a:rPr>
              <a:t> 23,12</a:t>
            </a:r>
          </a:p>
          <a:p>
            <a:pPr marL="457200" indent="-457200" algn="l">
              <a:buAutoNum type="alphaLcParenR"/>
            </a:pPr>
            <a:r>
              <a:rPr lang="en-US" sz="2400" dirty="0" smtClean="0">
                <a:solidFill>
                  <a:schemeClr val="tx1"/>
                </a:solidFill>
                <a:latin typeface="+mj-lt"/>
              </a:rPr>
              <a:t>2 </a:t>
            </a:r>
            <a:r>
              <a:rPr lang="en-US" sz="2400" dirty="0" err="1" smtClean="0">
                <a:solidFill>
                  <a:schemeClr val="tx1"/>
                </a:solidFill>
                <a:latin typeface="+mj-lt"/>
              </a:rPr>
              <a:t>Mos</a:t>
            </a:r>
            <a:r>
              <a:rPr lang="en-US" sz="2400" dirty="0" smtClean="0">
                <a:solidFill>
                  <a:schemeClr val="tx1"/>
                </a:solidFill>
                <a:latin typeface="+mj-lt"/>
              </a:rPr>
              <a:t> 31,13-17</a:t>
            </a:r>
          </a:p>
          <a:p>
            <a:pPr marL="457200" indent="-457200" algn="l">
              <a:buAutoNum type="alphaLcParenR"/>
            </a:pPr>
            <a:r>
              <a:rPr lang="en-US" sz="2400" dirty="0" smtClean="0">
                <a:solidFill>
                  <a:schemeClr val="tx1"/>
                </a:solidFill>
                <a:latin typeface="+mj-lt"/>
              </a:rPr>
              <a:t>2 </a:t>
            </a:r>
            <a:r>
              <a:rPr lang="en-US" sz="2400" dirty="0" err="1" smtClean="0">
                <a:solidFill>
                  <a:schemeClr val="tx1"/>
                </a:solidFill>
                <a:latin typeface="+mj-lt"/>
              </a:rPr>
              <a:t>Mos</a:t>
            </a:r>
            <a:r>
              <a:rPr lang="en-US" sz="2400" dirty="0" smtClean="0">
                <a:solidFill>
                  <a:schemeClr val="tx1"/>
                </a:solidFill>
                <a:latin typeface="+mj-lt"/>
              </a:rPr>
              <a:t> 35,2.3</a:t>
            </a:r>
          </a:p>
          <a:p>
            <a:pPr marL="457200" indent="-457200" algn="l">
              <a:buAutoNum type="alphaLcParenR"/>
            </a:pPr>
            <a:r>
              <a:rPr lang="en-US" sz="2400" dirty="0" smtClean="0">
                <a:solidFill>
                  <a:schemeClr val="tx1"/>
                </a:solidFill>
                <a:latin typeface="+mj-lt"/>
              </a:rPr>
              <a:t>3 </a:t>
            </a:r>
            <a:r>
              <a:rPr lang="en-US" sz="2400" dirty="0" err="1" smtClean="0">
                <a:solidFill>
                  <a:schemeClr val="tx1"/>
                </a:solidFill>
                <a:latin typeface="+mj-lt"/>
              </a:rPr>
              <a:t>Mos</a:t>
            </a:r>
            <a:r>
              <a:rPr lang="en-US" sz="2400" dirty="0" smtClean="0">
                <a:solidFill>
                  <a:schemeClr val="tx1"/>
                </a:solidFill>
                <a:latin typeface="+mj-lt"/>
              </a:rPr>
              <a:t> – 19,3.30; 23,3.38; 24,8; 26,2.</a:t>
            </a:r>
          </a:p>
          <a:p>
            <a:pPr marL="457200" indent="-457200" algn="l">
              <a:buAutoNum type="alphaLcParenR"/>
            </a:pPr>
            <a:r>
              <a:rPr lang="en-US" sz="2400" dirty="0" smtClean="0">
                <a:solidFill>
                  <a:schemeClr val="tx1"/>
                </a:solidFill>
                <a:latin typeface="+mj-lt"/>
              </a:rPr>
              <a:t>4 </a:t>
            </a:r>
            <a:r>
              <a:rPr lang="en-US" sz="2400" dirty="0" err="1" smtClean="0">
                <a:solidFill>
                  <a:schemeClr val="tx1"/>
                </a:solidFill>
                <a:latin typeface="+mj-lt"/>
              </a:rPr>
              <a:t>Mos</a:t>
            </a:r>
            <a:r>
              <a:rPr lang="en-US" sz="2400" dirty="0" smtClean="0">
                <a:solidFill>
                  <a:schemeClr val="tx1"/>
                </a:solidFill>
                <a:latin typeface="+mj-lt"/>
              </a:rPr>
              <a:t> – 15,32-36; 28,9.10.</a:t>
            </a:r>
          </a:p>
          <a:p>
            <a:pPr marL="457200" indent="-457200" algn="l">
              <a:buAutoNum type="alphaLcParenR"/>
            </a:pPr>
            <a:r>
              <a:rPr lang="en-US" sz="2400" dirty="0" smtClean="0">
                <a:solidFill>
                  <a:schemeClr val="tx1"/>
                </a:solidFill>
                <a:latin typeface="+mj-lt"/>
              </a:rPr>
              <a:t>5 </a:t>
            </a:r>
            <a:r>
              <a:rPr lang="en-US" sz="2400" dirty="0" err="1" smtClean="0">
                <a:solidFill>
                  <a:schemeClr val="tx1"/>
                </a:solidFill>
                <a:latin typeface="+mj-lt"/>
              </a:rPr>
              <a:t>Mos</a:t>
            </a:r>
            <a:r>
              <a:rPr lang="en-US" sz="2400" dirty="0" smtClean="0">
                <a:solidFill>
                  <a:schemeClr val="tx1"/>
                </a:solidFill>
                <a:latin typeface="+mj-lt"/>
              </a:rPr>
              <a:t> 5,12-15. </a:t>
            </a:r>
          </a:p>
        </p:txBody>
      </p:sp>
    </p:spTree>
    <p:extLst>
      <p:ext uri="{BB962C8B-B14F-4D97-AF65-F5344CB8AC3E}">
        <p14:creationId xmlns:p14="http://schemas.microsoft.com/office/powerpoint/2010/main" val="454037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b="1" dirty="0" smtClean="0"/>
              <a:t>SDA </a:t>
            </a:r>
            <a:r>
              <a:rPr lang="nb-NO" b="1" dirty="0" err="1" smtClean="0"/>
              <a:t>pillars</a:t>
            </a:r>
            <a:r>
              <a:rPr lang="nb-NO" b="1" dirty="0" smtClean="0"/>
              <a:t> </a:t>
            </a:r>
            <a:r>
              <a:rPr lang="nb-NO" b="1" dirty="0" err="1" smtClean="0"/>
              <a:t>of</a:t>
            </a:r>
            <a:r>
              <a:rPr lang="nb-NO" b="1" dirty="0" smtClean="0"/>
              <a:t> </a:t>
            </a:r>
            <a:r>
              <a:rPr lang="nb-NO" b="1" dirty="0" err="1" smtClean="0"/>
              <a:t>faith</a:t>
            </a:r>
            <a:r>
              <a:rPr lang="nb-NO" dirty="0" smtClean="0"/>
              <a:t>	</a:t>
            </a:r>
            <a:endParaRPr lang="nb-NO" dirty="0"/>
          </a:p>
        </p:txBody>
      </p:sp>
      <p:sp>
        <p:nvSpPr>
          <p:cNvPr id="3" name="Undertittel 2"/>
          <p:cNvSpPr>
            <a:spLocks noGrp="1"/>
          </p:cNvSpPr>
          <p:nvPr>
            <p:ph type="subTitle" idx="1"/>
          </p:nvPr>
        </p:nvSpPr>
        <p:spPr>
          <a:xfrm>
            <a:off x="827584" y="1988840"/>
            <a:ext cx="7560840" cy="4104456"/>
          </a:xfrm>
        </p:spPr>
        <p:txBody>
          <a:bodyPr>
            <a:normAutofit/>
          </a:bodyPr>
          <a:lstStyle/>
          <a:p>
            <a:pPr marL="457200" indent="-457200" algn="l">
              <a:buAutoNum type="arabicPeriod"/>
            </a:pPr>
            <a:endParaRPr lang="en-US" b="1" dirty="0" smtClean="0">
              <a:solidFill>
                <a:schemeClr val="tx1"/>
              </a:solidFill>
              <a:latin typeface="+mj-lt"/>
            </a:endParaRPr>
          </a:p>
          <a:p>
            <a:pPr marL="514350" indent="-514350" algn="l">
              <a:buAutoNum type="arabicPeriod"/>
            </a:pPr>
            <a:r>
              <a:rPr lang="en-US" b="1" dirty="0" smtClean="0">
                <a:solidFill>
                  <a:schemeClr val="tx1"/>
                </a:solidFill>
                <a:latin typeface="+mj-lt"/>
              </a:rPr>
              <a:t>Sabbath</a:t>
            </a:r>
          </a:p>
          <a:p>
            <a:pPr marL="514350" indent="-514350" algn="l">
              <a:buAutoNum type="arabicPeriod"/>
            </a:pPr>
            <a:r>
              <a:rPr lang="en-US" b="1" dirty="0" smtClean="0">
                <a:solidFill>
                  <a:schemeClr val="tx1"/>
                </a:solidFill>
                <a:latin typeface="+mj-lt"/>
              </a:rPr>
              <a:t>Sanctuary</a:t>
            </a:r>
          </a:p>
          <a:p>
            <a:pPr marL="514350" indent="-514350" algn="l">
              <a:buAutoNum type="arabicPeriod"/>
            </a:pPr>
            <a:r>
              <a:rPr lang="en-US" b="1" dirty="0" smtClean="0">
                <a:solidFill>
                  <a:schemeClr val="tx1"/>
                </a:solidFill>
                <a:latin typeface="+mj-lt"/>
              </a:rPr>
              <a:t>Second coming</a:t>
            </a:r>
          </a:p>
          <a:p>
            <a:pPr marL="514350" indent="-514350" algn="l">
              <a:buAutoNum type="arabicPeriod"/>
            </a:pPr>
            <a:r>
              <a:rPr lang="en-US" b="1" dirty="0" smtClean="0">
                <a:solidFill>
                  <a:schemeClr val="tx1"/>
                </a:solidFill>
                <a:latin typeface="+mj-lt"/>
              </a:rPr>
              <a:t>Spirit of prophecy</a:t>
            </a:r>
          </a:p>
          <a:p>
            <a:pPr marL="514350" indent="-514350" algn="l">
              <a:buAutoNum type="arabicPeriod"/>
            </a:pPr>
            <a:r>
              <a:rPr lang="en-US" b="1" dirty="0" smtClean="0">
                <a:solidFill>
                  <a:schemeClr val="tx1"/>
                </a:solidFill>
                <a:latin typeface="+mj-lt"/>
              </a:rPr>
              <a:t>State of the dead</a:t>
            </a:r>
          </a:p>
        </p:txBody>
      </p:sp>
    </p:spTree>
    <p:extLst>
      <p:ext uri="{BB962C8B-B14F-4D97-AF65-F5344CB8AC3E}">
        <p14:creationId xmlns:p14="http://schemas.microsoft.com/office/powerpoint/2010/main" val="1079700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sz="3200" dirty="0" err="1" smtClean="0"/>
              <a:t>Handbook</a:t>
            </a:r>
            <a:r>
              <a:rPr lang="nb-NO" sz="3200" dirty="0" smtClean="0"/>
              <a:t> </a:t>
            </a:r>
            <a:r>
              <a:rPr lang="nb-NO" sz="3200" dirty="0" err="1" smtClean="0"/>
              <a:t>of</a:t>
            </a:r>
            <a:r>
              <a:rPr lang="nb-NO" sz="3200" dirty="0" smtClean="0"/>
              <a:t> SDA </a:t>
            </a:r>
            <a:r>
              <a:rPr lang="nb-NO" sz="3200" dirty="0" err="1" smtClean="0"/>
              <a:t>theology</a:t>
            </a:r>
            <a:endParaRPr lang="nb-NO" sz="3200" dirty="0"/>
          </a:p>
        </p:txBody>
      </p:sp>
      <p:sp>
        <p:nvSpPr>
          <p:cNvPr id="3" name="Undertittel 2"/>
          <p:cNvSpPr>
            <a:spLocks noGrp="1"/>
          </p:cNvSpPr>
          <p:nvPr>
            <p:ph type="subTitle" idx="1"/>
          </p:nvPr>
        </p:nvSpPr>
        <p:spPr>
          <a:xfrm>
            <a:off x="827584" y="1988840"/>
            <a:ext cx="7776864" cy="4320480"/>
          </a:xfrm>
        </p:spPr>
        <p:txBody>
          <a:bodyPr>
            <a:normAutofit/>
          </a:bodyPr>
          <a:lstStyle/>
          <a:p>
            <a:pPr algn="l"/>
            <a:r>
              <a:rPr lang="en-US" sz="2400" b="1" dirty="0" err="1" smtClean="0">
                <a:solidFill>
                  <a:schemeClr val="tx1"/>
                </a:solidFill>
                <a:latin typeface="+mj-lt"/>
              </a:rPr>
              <a:t>Det</a:t>
            </a:r>
            <a:r>
              <a:rPr lang="en-US" sz="2400" b="1" dirty="0" smtClean="0">
                <a:solidFill>
                  <a:schemeClr val="tx1"/>
                </a:solidFill>
                <a:latin typeface="+mj-lt"/>
              </a:rPr>
              <a:t> </a:t>
            </a:r>
            <a:r>
              <a:rPr lang="en-US" sz="2400" b="1" dirty="0" err="1" smtClean="0">
                <a:solidFill>
                  <a:schemeClr val="tx1"/>
                </a:solidFill>
                <a:latin typeface="+mj-lt"/>
              </a:rPr>
              <a:t>nye</a:t>
            </a:r>
            <a:r>
              <a:rPr lang="en-US" sz="2400" b="1" dirty="0" smtClean="0">
                <a:solidFill>
                  <a:schemeClr val="tx1"/>
                </a:solidFill>
                <a:latin typeface="+mj-lt"/>
              </a:rPr>
              <a:t> </a:t>
            </a:r>
            <a:r>
              <a:rPr lang="en-US" sz="2400" b="1" dirty="0" err="1" smtClean="0">
                <a:solidFill>
                  <a:schemeClr val="tx1"/>
                </a:solidFill>
                <a:latin typeface="+mj-lt"/>
              </a:rPr>
              <a:t>testamente</a:t>
            </a:r>
            <a:endParaRPr lang="en-US" sz="2400" b="1" dirty="0" smtClean="0">
              <a:solidFill>
                <a:schemeClr val="tx1"/>
              </a:solidFill>
              <a:latin typeface="+mj-lt"/>
            </a:endParaRPr>
          </a:p>
          <a:p>
            <a:pPr marL="457200" indent="-457200" algn="l">
              <a:buAutoNum type="alphaLcPeriod"/>
            </a:pPr>
            <a:r>
              <a:rPr lang="en-US" sz="2400" dirty="0" smtClean="0">
                <a:solidFill>
                  <a:schemeClr val="tx1"/>
                </a:solidFill>
                <a:latin typeface="+mj-lt"/>
              </a:rPr>
              <a:t>Jesus </a:t>
            </a:r>
            <a:r>
              <a:rPr lang="en-US" sz="2400" dirty="0" smtClean="0">
                <a:solidFill>
                  <a:schemeClr val="tx1"/>
                </a:solidFill>
                <a:latin typeface="+mj-lt"/>
              </a:rPr>
              <a:t>i </a:t>
            </a:r>
            <a:r>
              <a:rPr lang="en-US" sz="2400" dirty="0" err="1" smtClean="0">
                <a:solidFill>
                  <a:schemeClr val="tx1"/>
                </a:solidFill>
                <a:latin typeface="+mj-lt"/>
              </a:rPr>
              <a:t>synagogen</a:t>
            </a:r>
            <a:r>
              <a:rPr lang="en-US" sz="2400" dirty="0" smtClean="0">
                <a:solidFill>
                  <a:schemeClr val="tx1"/>
                </a:solidFill>
                <a:latin typeface="+mj-lt"/>
              </a:rPr>
              <a:t> (Mark 1,21; 6,2; </a:t>
            </a:r>
            <a:r>
              <a:rPr lang="en-US" sz="2400" dirty="0" err="1" smtClean="0">
                <a:solidFill>
                  <a:schemeClr val="tx1"/>
                </a:solidFill>
                <a:latin typeface="+mj-lt"/>
              </a:rPr>
              <a:t>Luk</a:t>
            </a:r>
            <a:r>
              <a:rPr lang="en-US" sz="2400" dirty="0" smtClean="0">
                <a:solidFill>
                  <a:schemeClr val="tx1"/>
                </a:solidFill>
                <a:latin typeface="+mj-lt"/>
              </a:rPr>
              <a:t> 4,16.31; 13,10).</a:t>
            </a:r>
          </a:p>
          <a:p>
            <a:pPr marL="457200" indent="-457200" algn="l">
              <a:buAutoNum type="alphaLcPeriod"/>
            </a:pPr>
            <a:r>
              <a:rPr lang="en-US" sz="2400" dirty="0" err="1" smtClean="0">
                <a:solidFill>
                  <a:schemeClr val="tx1"/>
                </a:solidFill>
                <a:latin typeface="+mj-lt"/>
              </a:rPr>
              <a:t>Jesu</a:t>
            </a:r>
            <a:r>
              <a:rPr lang="en-US" sz="2400" dirty="0" smtClean="0">
                <a:solidFill>
                  <a:schemeClr val="tx1"/>
                </a:solidFill>
                <a:latin typeface="+mj-lt"/>
              </a:rPr>
              <a:t> </a:t>
            </a:r>
            <a:r>
              <a:rPr lang="en-US" sz="2400" dirty="0" err="1">
                <a:solidFill>
                  <a:schemeClr val="tx1"/>
                </a:solidFill>
                <a:latin typeface="+mj-lt"/>
              </a:rPr>
              <a:t>r</a:t>
            </a:r>
            <a:r>
              <a:rPr lang="en-US" sz="2400" dirty="0" err="1" smtClean="0">
                <a:solidFill>
                  <a:schemeClr val="tx1"/>
                </a:solidFill>
                <a:latin typeface="+mj-lt"/>
              </a:rPr>
              <a:t>åd</a:t>
            </a:r>
            <a:r>
              <a:rPr lang="en-US" sz="2400" dirty="0" smtClean="0">
                <a:solidFill>
                  <a:schemeClr val="tx1"/>
                </a:solidFill>
                <a:latin typeface="+mj-lt"/>
              </a:rPr>
              <a:t> </a:t>
            </a:r>
            <a:r>
              <a:rPr lang="en-US" sz="2400" dirty="0" err="1" smtClean="0">
                <a:solidFill>
                  <a:schemeClr val="tx1"/>
                </a:solidFill>
                <a:latin typeface="+mj-lt"/>
              </a:rPr>
              <a:t>om</a:t>
            </a:r>
            <a:r>
              <a:rPr lang="en-US" sz="2400" dirty="0" smtClean="0">
                <a:solidFill>
                  <a:schemeClr val="tx1"/>
                </a:solidFill>
                <a:latin typeface="+mj-lt"/>
              </a:rPr>
              <a:t> </a:t>
            </a:r>
            <a:r>
              <a:rPr lang="en-US" sz="2400" dirty="0" err="1" smtClean="0">
                <a:solidFill>
                  <a:schemeClr val="tx1"/>
                </a:solidFill>
                <a:latin typeface="+mj-lt"/>
              </a:rPr>
              <a:t>sabbaten</a:t>
            </a:r>
            <a:r>
              <a:rPr lang="en-US" sz="2400" dirty="0" smtClean="0">
                <a:solidFill>
                  <a:schemeClr val="tx1"/>
                </a:solidFill>
                <a:latin typeface="+mj-lt"/>
              </a:rPr>
              <a:t> (Matt 24,20).</a:t>
            </a:r>
          </a:p>
          <a:p>
            <a:pPr marL="457200" indent="-457200" algn="l">
              <a:buAutoNum type="alphaLcPeriod"/>
            </a:pPr>
            <a:r>
              <a:rPr lang="en-US" sz="2400" dirty="0" err="1" smtClean="0">
                <a:solidFill>
                  <a:schemeClr val="tx1"/>
                </a:solidFill>
                <a:latin typeface="+mj-lt"/>
              </a:rPr>
              <a:t>Sabbatshelligholdelse</a:t>
            </a:r>
            <a:r>
              <a:rPr lang="en-US" sz="2400" dirty="0" smtClean="0">
                <a:solidFill>
                  <a:schemeClr val="tx1"/>
                </a:solidFill>
                <a:latin typeface="+mj-lt"/>
              </a:rPr>
              <a:t> </a:t>
            </a:r>
            <a:r>
              <a:rPr lang="en-US" sz="2400" dirty="0" err="1" smtClean="0">
                <a:solidFill>
                  <a:schemeClr val="tx1"/>
                </a:solidFill>
                <a:latin typeface="+mj-lt"/>
              </a:rPr>
              <a:t>mens</a:t>
            </a:r>
            <a:r>
              <a:rPr lang="en-US" sz="2400" dirty="0" smtClean="0">
                <a:solidFill>
                  <a:schemeClr val="tx1"/>
                </a:solidFill>
                <a:latin typeface="+mj-lt"/>
              </a:rPr>
              <a:t> Jesus </a:t>
            </a:r>
            <a:r>
              <a:rPr lang="en-US" sz="2400" dirty="0" err="1" smtClean="0">
                <a:solidFill>
                  <a:schemeClr val="tx1"/>
                </a:solidFill>
                <a:latin typeface="+mj-lt"/>
              </a:rPr>
              <a:t>var</a:t>
            </a:r>
            <a:r>
              <a:rPr lang="en-US" sz="2400" dirty="0" smtClean="0">
                <a:solidFill>
                  <a:schemeClr val="tx1"/>
                </a:solidFill>
                <a:latin typeface="+mj-lt"/>
              </a:rPr>
              <a:t> i graven (</a:t>
            </a:r>
            <a:r>
              <a:rPr lang="en-US" sz="2400" dirty="0" err="1" smtClean="0">
                <a:solidFill>
                  <a:schemeClr val="tx1"/>
                </a:solidFill>
                <a:latin typeface="+mj-lt"/>
              </a:rPr>
              <a:t>Luk</a:t>
            </a:r>
            <a:r>
              <a:rPr lang="en-US" sz="2400" dirty="0" smtClean="0">
                <a:solidFill>
                  <a:schemeClr val="tx1"/>
                </a:solidFill>
                <a:latin typeface="+mj-lt"/>
              </a:rPr>
              <a:t> 23,54-56; 24,1-3).</a:t>
            </a:r>
          </a:p>
          <a:p>
            <a:pPr marL="457200" indent="-457200" algn="l">
              <a:buAutoNum type="alphaLcPeriod"/>
            </a:pPr>
            <a:r>
              <a:rPr lang="en-US" sz="2400" dirty="0" smtClean="0">
                <a:solidFill>
                  <a:schemeClr val="tx1"/>
                </a:solidFill>
                <a:latin typeface="+mj-lt"/>
              </a:rPr>
              <a:t>Jesus </a:t>
            </a:r>
            <a:r>
              <a:rPr lang="en-US" sz="2400" dirty="0" err="1" smtClean="0">
                <a:solidFill>
                  <a:schemeClr val="tx1"/>
                </a:solidFill>
                <a:latin typeface="+mj-lt"/>
              </a:rPr>
              <a:t>helbreder</a:t>
            </a:r>
            <a:r>
              <a:rPr lang="en-US" sz="2400" dirty="0" smtClean="0">
                <a:solidFill>
                  <a:schemeClr val="tx1"/>
                </a:solidFill>
                <a:latin typeface="+mj-lt"/>
              </a:rPr>
              <a:t> </a:t>
            </a:r>
            <a:r>
              <a:rPr lang="en-US" sz="2400" dirty="0" err="1" smtClean="0">
                <a:solidFill>
                  <a:schemeClr val="tx1"/>
                </a:solidFill>
                <a:latin typeface="+mj-lt"/>
              </a:rPr>
              <a:t>på</a:t>
            </a:r>
            <a:r>
              <a:rPr lang="en-US" sz="2400" dirty="0" smtClean="0">
                <a:solidFill>
                  <a:schemeClr val="tx1"/>
                </a:solidFill>
                <a:latin typeface="+mj-lt"/>
              </a:rPr>
              <a:t> </a:t>
            </a:r>
            <a:r>
              <a:rPr lang="en-US" sz="2400" dirty="0" err="1" smtClean="0">
                <a:solidFill>
                  <a:schemeClr val="tx1"/>
                </a:solidFill>
                <a:latin typeface="+mj-lt"/>
              </a:rPr>
              <a:t>sabbaten</a:t>
            </a:r>
            <a:r>
              <a:rPr lang="en-US" sz="2400" dirty="0" smtClean="0">
                <a:solidFill>
                  <a:schemeClr val="tx1"/>
                </a:solidFill>
                <a:latin typeface="+mj-lt"/>
              </a:rPr>
              <a:t> (Mark 1,21-28; </a:t>
            </a:r>
            <a:r>
              <a:rPr lang="en-US" sz="2400" dirty="0" err="1" smtClean="0">
                <a:solidFill>
                  <a:schemeClr val="tx1"/>
                </a:solidFill>
                <a:latin typeface="+mj-lt"/>
              </a:rPr>
              <a:t>Luk</a:t>
            </a:r>
            <a:r>
              <a:rPr lang="en-US" sz="2400" dirty="0" smtClean="0">
                <a:solidFill>
                  <a:schemeClr val="tx1"/>
                </a:solidFill>
                <a:latin typeface="+mj-lt"/>
              </a:rPr>
              <a:t> 4,31-37; Matt 8,14.15; Mark 1,29-31; </a:t>
            </a:r>
            <a:r>
              <a:rPr lang="en-US" sz="2400" dirty="0" err="1" smtClean="0">
                <a:solidFill>
                  <a:schemeClr val="tx1"/>
                </a:solidFill>
                <a:latin typeface="+mj-lt"/>
              </a:rPr>
              <a:t>Luk</a:t>
            </a:r>
            <a:r>
              <a:rPr lang="en-US" sz="2400" dirty="0" smtClean="0">
                <a:solidFill>
                  <a:schemeClr val="tx1"/>
                </a:solidFill>
                <a:latin typeface="+mj-lt"/>
              </a:rPr>
              <a:t> 4,38.39; Matt 8,16; Mark 1,32-34; </a:t>
            </a:r>
            <a:r>
              <a:rPr lang="en-US" sz="2400" dirty="0" err="1" smtClean="0">
                <a:solidFill>
                  <a:schemeClr val="tx1"/>
                </a:solidFill>
                <a:latin typeface="+mj-lt"/>
              </a:rPr>
              <a:t>Luk</a:t>
            </a:r>
            <a:r>
              <a:rPr lang="en-US" sz="2400" dirty="0" smtClean="0">
                <a:solidFill>
                  <a:schemeClr val="tx1"/>
                </a:solidFill>
                <a:latin typeface="+mj-lt"/>
              </a:rPr>
              <a:t> 4,40).</a:t>
            </a:r>
          </a:p>
        </p:txBody>
      </p:sp>
    </p:spTree>
    <p:extLst>
      <p:ext uri="{BB962C8B-B14F-4D97-AF65-F5344CB8AC3E}">
        <p14:creationId xmlns:p14="http://schemas.microsoft.com/office/powerpoint/2010/main" val="30648805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sz="3200" dirty="0" err="1" smtClean="0"/>
              <a:t>Handbook</a:t>
            </a:r>
            <a:r>
              <a:rPr lang="nb-NO" sz="3200" dirty="0" smtClean="0"/>
              <a:t> </a:t>
            </a:r>
            <a:r>
              <a:rPr lang="nb-NO" sz="3200" dirty="0" err="1" smtClean="0"/>
              <a:t>of</a:t>
            </a:r>
            <a:r>
              <a:rPr lang="nb-NO" sz="3200" dirty="0" smtClean="0"/>
              <a:t> SDA </a:t>
            </a:r>
            <a:r>
              <a:rPr lang="nb-NO" sz="3200" dirty="0" err="1" smtClean="0"/>
              <a:t>theology</a:t>
            </a:r>
            <a:endParaRPr lang="nb-NO" sz="3200" dirty="0"/>
          </a:p>
        </p:txBody>
      </p:sp>
      <p:sp>
        <p:nvSpPr>
          <p:cNvPr id="3" name="Undertittel 2"/>
          <p:cNvSpPr>
            <a:spLocks noGrp="1"/>
          </p:cNvSpPr>
          <p:nvPr>
            <p:ph type="subTitle" idx="1"/>
          </p:nvPr>
        </p:nvSpPr>
        <p:spPr>
          <a:xfrm>
            <a:off x="827584" y="1988840"/>
            <a:ext cx="7776864" cy="4320480"/>
          </a:xfrm>
        </p:spPr>
        <p:txBody>
          <a:bodyPr>
            <a:normAutofit/>
          </a:bodyPr>
          <a:lstStyle/>
          <a:p>
            <a:pPr algn="l"/>
            <a:r>
              <a:rPr lang="en-US" sz="2400" b="1" dirty="0" err="1" smtClean="0">
                <a:solidFill>
                  <a:schemeClr val="tx1"/>
                </a:solidFill>
                <a:latin typeface="+mj-lt"/>
              </a:rPr>
              <a:t>Det</a:t>
            </a:r>
            <a:r>
              <a:rPr lang="en-US" sz="2400" b="1" dirty="0" smtClean="0">
                <a:solidFill>
                  <a:schemeClr val="tx1"/>
                </a:solidFill>
                <a:latin typeface="+mj-lt"/>
              </a:rPr>
              <a:t> </a:t>
            </a:r>
            <a:r>
              <a:rPr lang="en-US" sz="2400" b="1" dirty="0" err="1" smtClean="0">
                <a:solidFill>
                  <a:schemeClr val="tx1"/>
                </a:solidFill>
                <a:latin typeface="+mj-lt"/>
              </a:rPr>
              <a:t>nye</a:t>
            </a:r>
            <a:r>
              <a:rPr lang="en-US" sz="2400" b="1" dirty="0" smtClean="0">
                <a:solidFill>
                  <a:schemeClr val="tx1"/>
                </a:solidFill>
                <a:latin typeface="+mj-lt"/>
              </a:rPr>
              <a:t> </a:t>
            </a:r>
            <a:r>
              <a:rPr lang="en-US" sz="2400" b="1" dirty="0" err="1" smtClean="0">
                <a:solidFill>
                  <a:schemeClr val="tx1"/>
                </a:solidFill>
                <a:latin typeface="+mj-lt"/>
              </a:rPr>
              <a:t>testamente</a:t>
            </a:r>
            <a:r>
              <a:rPr lang="en-US" sz="2400" b="1" dirty="0" smtClean="0">
                <a:solidFill>
                  <a:schemeClr val="tx1"/>
                </a:solidFill>
                <a:latin typeface="+mj-lt"/>
              </a:rPr>
              <a:t> – </a:t>
            </a:r>
            <a:r>
              <a:rPr lang="en-US" sz="2400" b="1" dirty="0" err="1" smtClean="0">
                <a:solidFill>
                  <a:schemeClr val="tx1"/>
                </a:solidFill>
                <a:latin typeface="+mj-lt"/>
              </a:rPr>
              <a:t>Apg</a:t>
            </a:r>
            <a:r>
              <a:rPr lang="en-US" sz="2400" b="1" dirty="0" smtClean="0">
                <a:solidFill>
                  <a:schemeClr val="tx1"/>
                </a:solidFill>
                <a:latin typeface="+mj-lt"/>
              </a:rPr>
              <a:t> – </a:t>
            </a:r>
            <a:r>
              <a:rPr lang="en-US" sz="2400" b="1" dirty="0" err="1" smtClean="0">
                <a:solidFill>
                  <a:schemeClr val="tx1"/>
                </a:solidFill>
                <a:latin typeface="+mj-lt"/>
              </a:rPr>
              <a:t>brevene</a:t>
            </a:r>
            <a:r>
              <a:rPr lang="en-US" sz="2400" b="1" dirty="0" smtClean="0">
                <a:solidFill>
                  <a:schemeClr val="tx1"/>
                </a:solidFill>
                <a:latin typeface="+mj-lt"/>
              </a:rPr>
              <a:t> – </a:t>
            </a:r>
            <a:r>
              <a:rPr lang="en-US" sz="2400" b="1" dirty="0" err="1" smtClean="0">
                <a:solidFill>
                  <a:schemeClr val="tx1"/>
                </a:solidFill>
                <a:latin typeface="+mj-lt"/>
              </a:rPr>
              <a:t>Åpenbaringen</a:t>
            </a:r>
            <a:endParaRPr lang="en-US" sz="2400" b="1" dirty="0" smtClean="0">
              <a:solidFill>
                <a:schemeClr val="tx1"/>
              </a:solidFill>
              <a:latin typeface="+mj-lt"/>
            </a:endParaRPr>
          </a:p>
          <a:p>
            <a:pPr algn="l"/>
            <a:r>
              <a:rPr lang="en-US" sz="2400" dirty="0" smtClean="0">
                <a:solidFill>
                  <a:schemeClr val="tx1"/>
                </a:solidFill>
                <a:latin typeface="+mj-lt"/>
              </a:rPr>
              <a:t>a. </a:t>
            </a:r>
            <a:r>
              <a:rPr lang="en-US" sz="2400" dirty="0" err="1" smtClean="0">
                <a:solidFill>
                  <a:schemeClr val="tx1"/>
                </a:solidFill>
                <a:latin typeface="+mj-lt"/>
              </a:rPr>
              <a:t>Apg</a:t>
            </a:r>
            <a:r>
              <a:rPr lang="en-US" sz="2400" dirty="0" smtClean="0">
                <a:solidFill>
                  <a:schemeClr val="tx1"/>
                </a:solidFill>
                <a:latin typeface="+mj-lt"/>
              </a:rPr>
              <a:t> 13,14.42-44; 16,12.13; 17,2; 18,1-18.</a:t>
            </a:r>
          </a:p>
          <a:p>
            <a:pPr algn="l"/>
            <a:r>
              <a:rPr lang="en-US" sz="2400" dirty="0" smtClean="0">
                <a:solidFill>
                  <a:schemeClr val="tx1"/>
                </a:solidFill>
                <a:latin typeface="+mj-lt"/>
              </a:rPr>
              <a:t>b. </a:t>
            </a:r>
            <a:r>
              <a:rPr lang="en-US" sz="2400" dirty="0" err="1" smtClean="0">
                <a:solidFill>
                  <a:schemeClr val="tx1"/>
                </a:solidFill>
                <a:latin typeface="+mj-lt"/>
              </a:rPr>
              <a:t>Kol</a:t>
            </a:r>
            <a:r>
              <a:rPr lang="en-US" sz="2400" dirty="0" smtClean="0">
                <a:solidFill>
                  <a:schemeClr val="tx1"/>
                </a:solidFill>
                <a:latin typeface="+mj-lt"/>
              </a:rPr>
              <a:t> 2,14-17.</a:t>
            </a:r>
          </a:p>
          <a:p>
            <a:pPr algn="l"/>
            <a:r>
              <a:rPr lang="en-US" sz="2400" dirty="0" smtClean="0">
                <a:solidFill>
                  <a:schemeClr val="tx1"/>
                </a:solidFill>
                <a:latin typeface="+mj-lt"/>
              </a:rPr>
              <a:t>c. </a:t>
            </a:r>
            <a:r>
              <a:rPr lang="en-US" sz="2400" dirty="0" err="1" smtClean="0">
                <a:solidFill>
                  <a:schemeClr val="tx1"/>
                </a:solidFill>
                <a:latin typeface="+mj-lt"/>
              </a:rPr>
              <a:t>Heb</a:t>
            </a:r>
            <a:r>
              <a:rPr lang="en-US" sz="2400" dirty="0" smtClean="0">
                <a:solidFill>
                  <a:schemeClr val="tx1"/>
                </a:solidFill>
                <a:latin typeface="+mj-lt"/>
              </a:rPr>
              <a:t> 3,7-4,13</a:t>
            </a:r>
          </a:p>
          <a:p>
            <a:pPr algn="l"/>
            <a:r>
              <a:rPr lang="en-US" sz="2400" dirty="0" smtClean="0">
                <a:solidFill>
                  <a:schemeClr val="tx1"/>
                </a:solidFill>
                <a:latin typeface="+mj-lt"/>
              </a:rPr>
              <a:t>d. </a:t>
            </a:r>
            <a:r>
              <a:rPr lang="en-US" sz="2400" dirty="0" err="1" smtClean="0">
                <a:solidFill>
                  <a:schemeClr val="tx1"/>
                </a:solidFill>
                <a:latin typeface="+mj-lt"/>
              </a:rPr>
              <a:t>Åp</a:t>
            </a:r>
            <a:r>
              <a:rPr lang="en-US" sz="2400" dirty="0" smtClean="0">
                <a:solidFill>
                  <a:schemeClr val="tx1"/>
                </a:solidFill>
                <a:latin typeface="+mj-lt"/>
              </a:rPr>
              <a:t> 1,10</a:t>
            </a:r>
          </a:p>
        </p:txBody>
      </p:sp>
    </p:spTree>
    <p:extLst>
      <p:ext uri="{BB962C8B-B14F-4D97-AF65-F5344CB8AC3E}">
        <p14:creationId xmlns:p14="http://schemas.microsoft.com/office/powerpoint/2010/main" val="32266507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sz="3200" dirty="0" err="1" smtClean="0"/>
              <a:t>Handbook</a:t>
            </a:r>
            <a:r>
              <a:rPr lang="nb-NO" sz="3200" dirty="0" smtClean="0"/>
              <a:t> </a:t>
            </a:r>
            <a:r>
              <a:rPr lang="nb-NO" sz="3200" dirty="0" err="1" smtClean="0"/>
              <a:t>of</a:t>
            </a:r>
            <a:r>
              <a:rPr lang="nb-NO" sz="3200" dirty="0" smtClean="0"/>
              <a:t> SDA </a:t>
            </a:r>
            <a:r>
              <a:rPr lang="nb-NO" sz="3200" dirty="0" err="1" smtClean="0"/>
              <a:t>theology</a:t>
            </a:r>
            <a:endParaRPr lang="nb-NO" sz="3200" dirty="0"/>
          </a:p>
        </p:txBody>
      </p:sp>
      <p:sp>
        <p:nvSpPr>
          <p:cNvPr id="3" name="Undertittel 2"/>
          <p:cNvSpPr>
            <a:spLocks noGrp="1"/>
          </p:cNvSpPr>
          <p:nvPr>
            <p:ph type="subTitle" idx="1"/>
          </p:nvPr>
        </p:nvSpPr>
        <p:spPr>
          <a:xfrm>
            <a:off x="827584" y="1988840"/>
            <a:ext cx="7776864" cy="4320480"/>
          </a:xfrm>
        </p:spPr>
        <p:txBody>
          <a:bodyPr>
            <a:normAutofit/>
          </a:bodyPr>
          <a:lstStyle/>
          <a:p>
            <a:pPr marL="457200" indent="-457200" algn="l">
              <a:buAutoNum type="arabicPeriod"/>
            </a:pPr>
            <a:r>
              <a:rPr lang="en-US" sz="2400" dirty="0" err="1" smtClean="0">
                <a:solidFill>
                  <a:schemeClr val="tx1"/>
                </a:solidFill>
                <a:latin typeface="+mj-lt"/>
              </a:rPr>
              <a:t>Gud</a:t>
            </a:r>
            <a:r>
              <a:rPr lang="en-US" sz="2400" dirty="0" smtClean="0">
                <a:solidFill>
                  <a:schemeClr val="tx1"/>
                </a:solidFill>
                <a:latin typeface="+mj-lt"/>
              </a:rPr>
              <a:t> </a:t>
            </a:r>
            <a:r>
              <a:rPr lang="en-US" sz="2400" dirty="0" err="1" smtClean="0">
                <a:solidFill>
                  <a:schemeClr val="tx1"/>
                </a:solidFill>
                <a:latin typeface="+mj-lt"/>
              </a:rPr>
              <a:t>som</a:t>
            </a:r>
            <a:r>
              <a:rPr lang="en-US" sz="2400" dirty="0" smtClean="0">
                <a:solidFill>
                  <a:schemeClr val="tx1"/>
                </a:solidFill>
                <a:latin typeface="+mj-lt"/>
              </a:rPr>
              <a:t> </a:t>
            </a:r>
            <a:r>
              <a:rPr lang="en-US" sz="2400" dirty="0" err="1" smtClean="0">
                <a:solidFill>
                  <a:schemeClr val="tx1"/>
                </a:solidFill>
                <a:latin typeface="+mj-lt"/>
              </a:rPr>
              <a:t>skaper</a:t>
            </a:r>
            <a:endParaRPr lang="en-US" sz="2400" dirty="0" smtClean="0">
              <a:solidFill>
                <a:schemeClr val="tx1"/>
              </a:solidFill>
              <a:latin typeface="+mj-lt"/>
            </a:endParaRPr>
          </a:p>
          <a:p>
            <a:pPr marL="457200" indent="-457200" algn="l">
              <a:buAutoNum type="arabicPeriod"/>
            </a:pPr>
            <a:r>
              <a:rPr lang="en-US" sz="2400" dirty="0" err="1" smtClean="0">
                <a:solidFill>
                  <a:schemeClr val="tx1"/>
                </a:solidFill>
                <a:latin typeface="+mj-lt"/>
              </a:rPr>
              <a:t>Gud</a:t>
            </a:r>
            <a:r>
              <a:rPr lang="en-US" sz="2400" dirty="0" smtClean="0">
                <a:solidFill>
                  <a:schemeClr val="tx1"/>
                </a:solidFill>
                <a:latin typeface="+mj-lt"/>
              </a:rPr>
              <a:t> </a:t>
            </a:r>
            <a:r>
              <a:rPr lang="en-US" sz="2400" dirty="0" err="1" smtClean="0">
                <a:solidFill>
                  <a:schemeClr val="tx1"/>
                </a:solidFill>
                <a:latin typeface="+mj-lt"/>
              </a:rPr>
              <a:t>som</a:t>
            </a:r>
            <a:r>
              <a:rPr lang="en-US" sz="2400" dirty="0" smtClean="0">
                <a:solidFill>
                  <a:schemeClr val="tx1"/>
                </a:solidFill>
                <a:latin typeface="+mj-lt"/>
              </a:rPr>
              <a:t> </a:t>
            </a:r>
            <a:r>
              <a:rPr lang="en-US" sz="2400" dirty="0" err="1" smtClean="0">
                <a:solidFill>
                  <a:schemeClr val="tx1"/>
                </a:solidFill>
                <a:latin typeface="+mj-lt"/>
              </a:rPr>
              <a:t>frelser</a:t>
            </a:r>
            <a:endParaRPr lang="en-US" sz="2400" dirty="0" smtClean="0">
              <a:solidFill>
                <a:schemeClr val="tx1"/>
              </a:solidFill>
              <a:latin typeface="+mj-lt"/>
            </a:endParaRPr>
          </a:p>
          <a:p>
            <a:pPr marL="457200" indent="-457200" algn="l">
              <a:buAutoNum type="arabicPeriod"/>
            </a:pPr>
            <a:r>
              <a:rPr lang="en-US" sz="2400" dirty="0" err="1" smtClean="0">
                <a:solidFill>
                  <a:schemeClr val="tx1"/>
                </a:solidFill>
                <a:latin typeface="+mj-lt"/>
              </a:rPr>
              <a:t>Gud</a:t>
            </a:r>
            <a:r>
              <a:rPr lang="en-US" sz="2400" dirty="0" smtClean="0">
                <a:solidFill>
                  <a:schemeClr val="tx1"/>
                </a:solidFill>
                <a:latin typeface="+mj-lt"/>
              </a:rPr>
              <a:t> </a:t>
            </a:r>
            <a:r>
              <a:rPr lang="en-US" sz="2400" dirty="0" err="1" smtClean="0">
                <a:solidFill>
                  <a:schemeClr val="tx1"/>
                </a:solidFill>
                <a:latin typeface="+mj-lt"/>
              </a:rPr>
              <a:t>som</a:t>
            </a:r>
            <a:r>
              <a:rPr lang="en-US" sz="2400" dirty="0" smtClean="0">
                <a:solidFill>
                  <a:schemeClr val="tx1"/>
                </a:solidFill>
                <a:latin typeface="+mj-lt"/>
              </a:rPr>
              <a:t> </a:t>
            </a:r>
            <a:r>
              <a:rPr lang="en-US" sz="2400" dirty="0" err="1" smtClean="0">
                <a:solidFill>
                  <a:schemeClr val="tx1"/>
                </a:solidFill>
                <a:latin typeface="+mj-lt"/>
              </a:rPr>
              <a:t>paktens</a:t>
            </a:r>
            <a:r>
              <a:rPr lang="en-US" sz="2400" dirty="0" smtClean="0">
                <a:solidFill>
                  <a:schemeClr val="tx1"/>
                </a:solidFill>
                <a:latin typeface="+mj-lt"/>
              </a:rPr>
              <a:t> </a:t>
            </a:r>
            <a:r>
              <a:rPr lang="en-US" sz="2400" dirty="0" err="1" smtClean="0">
                <a:solidFill>
                  <a:schemeClr val="tx1"/>
                </a:solidFill>
                <a:latin typeface="+mj-lt"/>
              </a:rPr>
              <a:t>Gud</a:t>
            </a:r>
            <a:endParaRPr lang="en-US" sz="2400" dirty="0" smtClean="0">
              <a:solidFill>
                <a:schemeClr val="tx1"/>
              </a:solidFill>
              <a:latin typeface="+mj-lt"/>
            </a:endParaRPr>
          </a:p>
          <a:p>
            <a:pPr marL="457200" indent="-457200" algn="l">
              <a:buAutoNum type="arabicPeriod"/>
            </a:pPr>
            <a:r>
              <a:rPr lang="en-US" sz="2400" dirty="0" err="1" smtClean="0">
                <a:solidFill>
                  <a:schemeClr val="tx1"/>
                </a:solidFill>
                <a:latin typeface="+mj-lt"/>
              </a:rPr>
              <a:t>Gud</a:t>
            </a:r>
            <a:r>
              <a:rPr lang="en-US" sz="2400" dirty="0" smtClean="0">
                <a:solidFill>
                  <a:schemeClr val="tx1"/>
                </a:solidFill>
                <a:latin typeface="+mj-lt"/>
              </a:rPr>
              <a:t> </a:t>
            </a:r>
            <a:r>
              <a:rPr lang="en-US" sz="2400" dirty="0" err="1" smtClean="0">
                <a:solidFill>
                  <a:schemeClr val="tx1"/>
                </a:solidFill>
                <a:latin typeface="+mj-lt"/>
              </a:rPr>
              <a:t>som</a:t>
            </a:r>
            <a:r>
              <a:rPr lang="en-US" sz="2400" dirty="0" smtClean="0">
                <a:solidFill>
                  <a:schemeClr val="tx1"/>
                </a:solidFill>
                <a:latin typeface="+mj-lt"/>
              </a:rPr>
              <a:t> </a:t>
            </a:r>
            <a:r>
              <a:rPr lang="en-US" sz="2400" dirty="0" err="1" smtClean="0">
                <a:solidFill>
                  <a:schemeClr val="tx1"/>
                </a:solidFill>
                <a:latin typeface="+mj-lt"/>
              </a:rPr>
              <a:t>gode</a:t>
            </a:r>
            <a:r>
              <a:rPr lang="en-US" sz="2400" dirty="0" smtClean="0">
                <a:solidFill>
                  <a:schemeClr val="tx1"/>
                </a:solidFill>
                <a:latin typeface="+mj-lt"/>
              </a:rPr>
              <a:t> </a:t>
            </a:r>
            <a:r>
              <a:rPr lang="en-US" sz="2400" dirty="0" err="1" smtClean="0">
                <a:solidFill>
                  <a:schemeClr val="tx1"/>
                </a:solidFill>
                <a:latin typeface="+mj-lt"/>
              </a:rPr>
              <a:t>gavers</a:t>
            </a:r>
            <a:r>
              <a:rPr lang="en-US" sz="2400" dirty="0" smtClean="0">
                <a:solidFill>
                  <a:schemeClr val="tx1"/>
                </a:solidFill>
                <a:latin typeface="+mj-lt"/>
              </a:rPr>
              <a:t> giver og </a:t>
            </a:r>
            <a:r>
              <a:rPr lang="en-US" sz="2400" dirty="0" err="1" smtClean="0">
                <a:solidFill>
                  <a:schemeClr val="tx1"/>
                </a:solidFill>
                <a:latin typeface="+mj-lt"/>
              </a:rPr>
              <a:t>opprettholder</a:t>
            </a:r>
            <a:r>
              <a:rPr lang="en-US" sz="2400" dirty="0" smtClean="0">
                <a:solidFill>
                  <a:schemeClr val="tx1"/>
                </a:solidFill>
                <a:latin typeface="+mj-lt"/>
              </a:rPr>
              <a:t> </a:t>
            </a:r>
            <a:r>
              <a:rPr lang="en-US" sz="2400" dirty="0" err="1" smtClean="0">
                <a:solidFill>
                  <a:schemeClr val="tx1"/>
                </a:solidFill>
                <a:latin typeface="+mj-lt"/>
              </a:rPr>
              <a:t>av</a:t>
            </a:r>
            <a:r>
              <a:rPr lang="en-US" sz="2400" dirty="0" smtClean="0">
                <a:solidFill>
                  <a:schemeClr val="tx1"/>
                </a:solidFill>
                <a:latin typeface="+mj-lt"/>
              </a:rPr>
              <a:t> liv</a:t>
            </a:r>
          </a:p>
          <a:p>
            <a:pPr marL="457200" indent="-457200" algn="l">
              <a:buAutoNum type="arabicPeriod"/>
            </a:pPr>
            <a:r>
              <a:rPr lang="en-US" sz="2400" dirty="0" err="1" smtClean="0">
                <a:solidFill>
                  <a:schemeClr val="tx1"/>
                </a:solidFill>
                <a:latin typeface="+mj-lt"/>
              </a:rPr>
              <a:t>Gud</a:t>
            </a:r>
            <a:r>
              <a:rPr lang="en-US" sz="2400" dirty="0" smtClean="0">
                <a:solidFill>
                  <a:schemeClr val="tx1"/>
                </a:solidFill>
                <a:latin typeface="+mj-lt"/>
              </a:rPr>
              <a:t> </a:t>
            </a:r>
            <a:r>
              <a:rPr lang="en-US" sz="2400" dirty="0" err="1" smtClean="0">
                <a:solidFill>
                  <a:schemeClr val="tx1"/>
                </a:solidFill>
                <a:latin typeface="+mj-lt"/>
              </a:rPr>
              <a:t>gjør</a:t>
            </a:r>
            <a:r>
              <a:rPr lang="en-US" sz="2400" dirty="0" smtClean="0">
                <a:solidFill>
                  <a:schemeClr val="tx1"/>
                </a:solidFill>
                <a:latin typeface="+mj-lt"/>
              </a:rPr>
              <a:t> </a:t>
            </a:r>
            <a:r>
              <a:rPr lang="en-US" sz="2400" dirty="0" err="1" smtClean="0">
                <a:solidFill>
                  <a:schemeClr val="tx1"/>
                </a:solidFill>
                <a:latin typeface="+mj-lt"/>
              </a:rPr>
              <a:t>ikke</a:t>
            </a:r>
            <a:r>
              <a:rPr lang="en-US" sz="2400" dirty="0" smtClean="0">
                <a:solidFill>
                  <a:schemeClr val="tx1"/>
                </a:solidFill>
                <a:latin typeface="+mj-lt"/>
              </a:rPr>
              <a:t> </a:t>
            </a:r>
            <a:r>
              <a:rPr lang="en-US" sz="2400" dirty="0" err="1" smtClean="0">
                <a:solidFill>
                  <a:schemeClr val="tx1"/>
                </a:solidFill>
                <a:latin typeface="+mj-lt"/>
              </a:rPr>
              <a:t>forskjell</a:t>
            </a:r>
            <a:r>
              <a:rPr lang="en-US" sz="2400" dirty="0" smtClean="0">
                <a:solidFill>
                  <a:schemeClr val="tx1"/>
                </a:solidFill>
                <a:latin typeface="+mj-lt"/>
              </a:rPr>
              <a:t> </a:t>
            </a:r>
            <a:r>
              <a:rPr lang="en-US" sz="2400" dirty="0" err="1" smtClean="0">
                <a:solidFill>
                  <a:schemeClr val="tx1"/>
                </a:solidFill>
                <a:latin typeface="+mj-lt"/>
              </a:rPr>
              <a:t>på</a:t>
            </a:r>
            <a:r>
              <a:rPr lang="en-US" sz="2400" dirty="0" smtClean="0">
                <a:solidFill>
                  <a:schemeClr val="tx1"/>
                </a:solidFill>
                <a:latin typeface="+mj-lt"/>
              </a:rPr>
              <a:t> folk</a:t>
            </a:r>
          </a:p>
          <a:p>
            <a:pPr marL="457200" indent="-457200" algn="l">
              <a:buAutoNum type="arabicPeriod"/>
            </a:pPr>
            <a:r>
              <a:rPr lang="en-US" sz="2400" dirty="0" err="1" smtClean="0">
                <a:solidFill>
                  <a:schemeClr val="tx1"/>
                </a:solidFill>
                <a:latin typeface="+mj-lt"/>
              </a:rPr>
              <a:t>Gud</a:t>
            </a:r>
            <a:r>
              <a:rPr lang="en-US" sz="2400" dirty="0" smtClean="0">
                <a:solidFill>
                  <a:schemeClr val="tx1"/>
                </a:solidFill>
                <a:latin typeface="+mj-lt"/>
              </a:rPr>
              <a:t> </a:t>
            </a:r>
            <a:r>
              <a:rPr lang="en-US" sz="2400" dirty="0" err="1" smtClean="0">
                <a:solidFill>
                  <a:schemeClr val="tx1"/>
                </a:solidFill>
                <a:latin typeface="+mj-lt"/>
              </a:rPr>
              <a:t>som</a:t>
            </a:r>
            <a:r>
              <a:rPr lang="en-US" sz="2400" dirty="0" smtClean="0">
                <a:solidFill>
                  <a:schemeClr val="tx1"/>
                </a:solidFill>
                <a:latin typeface="+mj-lt"/>
              </a:rPr>
              <a:t> </a:t>
            </a:r>
            <a:r>
              <a:rPr lang="en-US" sz="2400" dirty="0" err="1" smtClean="0">
                <a:solidFill>
                  <a:schemeClr val="tx1"/>
                </a:solidFill>
                <a:latin typeface="+mj-lt"/>
              </a:rPr>
              <a:t>fullkommen</a:t>
            </a:r>
            <a:r>
              <a:rPr lang="en-US" sz="2400" dirty="0" smtClean="0">
                <a:solidFill>
                  <a:schemeClr val="tx1"/>
                </a:solidFill>
                <a:latin typeface="+mj-lt"/>
              </a:rPr>
              <a:t> - </a:t>
            </a:r>
            <a:r>
              <a:rPr lang="en-US" sz="2400" dirty="0" err="1" smtClean="0">
                <a:solidFill>
                  <a:schemeClr val="tx1"/>
                </a:solidFill>
                <a:latin typeface="+mj-lt"/>
              </a:rPr>
              <a:t>helbreder</a:t>
            </a:r>
            <a:endParaRPr lang="en-US" sz="2400" dirty="0" smtClean="0">
              <a:solidFill>
                <a:schemeClr val="tx1"/>
              </a:solidFill>
              <a:latin typeface="+mj-lt"/>
            </a:endParaRPr>
          </a:p>
          <a:p>
            <a:pPr marL="457200" indent="-457200" algn="l">
              <a:buAutoNum type="arabicPeriod"/>
            </a:pPr>
            <a:r>
              <a:rPr lang="en-US" sz="2400" dirty="0" smtClean="0">
                <a:solidFill>
                  <a:schemeClr val="tx1"/>
                </a:solidFill>
                <a:latin typeface="+mj-lt"/>
              </a:rPr>
              <a:t>Kristi </a:t>
            </a:r>
            <a:r>
              <a:rPr lang="en-US" sz="2400" dirty="0" err="1" smtClean="0">
                <a:solidFill>
                  <a:schemeClr val="tx1"/>
                </a:solidFill>
                <a:latin typeface="+mj-lt"/>
              </a:rPr>
              <a:t>guddommelighet</a:t>
            </a:r>
            <a:r>
              <a:rPr lang="en-US" sz="2400" dirty="0" smtClean="0">
                <a:solidFill>
                  <a:schemeClr val="tx1"/>
                </a:solidFill>
                <a:latin typeface="+mj-lt"/>
              </a:rPr>
              <a:t> – </a:t>
            </a:r>
            <a:r>
              <a:rPr lang="en-US" sz="2400" dirty="0" err="1" smtClean="0">
                <a:solidFill>
                  <a:schemeClr val="tx1"/>
                </a:solidFill>
                <a:latin typeface="+mj-lt"/>
              </a:rPr>
              <a:t>sabbatens</a:t>
            </a:r>
            <a:r>
              <a:rPr lang="en-US" sz="2400" dirty="0" smtClean="0">
                <a:solidFill>
                  <a:schemeClr val="tx1"/>
                </a:solidFill>
                <a:latin typeface="+mj-lt"/>
              </a:rPr>
              <a:t> </a:t>
            </a:r>
            <a:r>
              <a:rPr lang="en-US" sz="2400" dirty="0" err="1" smtClean="0">
                <a:solidFill>
                  <a:schemeClr val="tx1"/>
                </a:solidFill>
                <a:latin typeface="+mj-lt"/>
              </a:rPr>
              <a:t>Herre</a:t>
            </a:r>
            <a:endParaRPr lang="en-US" sz="2400" dirty="0">
              <a:solidFill>
                <a:schemeClr val="tx1"/>
              </a:solidFill>
              <a:latin typeface="+mj-lt"/>
            </a:endParaRPr>
          </a:p>
        </p:txBody>
      </p:sp>
    </p:spTree>
    <p:extLst>
      <p:ext uri="{BB962C8B-B14F-4D97-AF65-F5344CB8AC3E}">
        <p14:creationId xmlns:p14="http://schemas.microsoft.com/office/powerpoint/2010/main" val="26053340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sz="3200" dirty="0" err="1" smtClean="0"/>
              <a:t>Bacchiocchis</a:t>
            </a:r>
            <a:r>
              <a:rPr lang="nb-NO" sz="3200" dirty="0" smtClean="0"/>
              <a:t> 7 punkter om sabbaten</a:t>
            </a:r>
            <a:endParaRPr lang="nb-NO" sz="3200" dirty="0"/>
          </a:p>
        </p:txBody>
      </p:sp>
      <p:sp>
        <p:nvSpPr>
          <p:cNvPr id="3" name="Undertittel 2"/>
          <p:cNvSpPr>
            <a:spLocks noGrp="1"/>
          </p:cNvSpPr>
          <p:nvPr>
            <p:ph type="subTitle" idx="1"/>
          </p:nvPr>
        </p:nvSpPr>
        <p:spPr>
          <a:xfrm>
            <a:off x="827584" y="1988840"/>
            <a:ext cx="7776864" cy="4320480"/>
          </a:xfrm>
        </p:spPr>
        <p:txBody>
          <a:bodyPr>
            <a:normAutofit fontScale="92500" lnSpcReduction="10000"/>
          </a:bodyPr>
          <a:lstStyle/>
          <a:p>
            <a:pPr marL="457200" indent="-457200" algn="l">
              <a:buAutoNum type="arabicPeriod"/>
            </a:pPr>
            <a:r>
              <a:rPr lang="en-US" sz="2400" dirty="0" smtClean="0">
                <a:solidFill>
                  <a:schemeClr val="tx1"/>
                </a:solidFill>
                <a:latin typeface="+mj-lt"/>
              </a:rPr>
              <a:t>Livet </a:t>
            </a:r>
            <a:r>
              <a:rPr lang="en-US" sz="2400" dirty="0" err="1" smtClean="0">
                <a:solidFill>
                  <a:schemeClr val="tx1"/>
                </a:solidFill>
                <a:latin typeface="+mj-lt"/>
              </a:rPr>
              <a:t>har</a:t>
            </a:r>
            <a:r>
              <a:rPr lang="en-US" sz="2400" dirty="0" smtClean="0">
                <a:solidFill>
                  <a:schemeClr val="tx1"/>
                </a:solidFill>
                <a:latin typeface="+mj-lt"/>
              </a:rPr>
              <a:t> </a:t>
            </a:r>
            <a:r>
              <a:rPr lang="en-US" sz="2400" dirty="0" err="1" smtClean="0">
                <a:solidFill>
                  <a:schemeClr val="tx1"/>
                </a:solidFill>
                <a:latin typeface="+mj-lt"/>
              </a:rPr>
              <a:t>mening</a:t>
            </a:r>
            <a:r>
              <a:rPr lang="en-US" sz="2400" dirty="0" smtClean="0">
                <a:solidFill>
                  <a:schemeClr val="tx1"/>
                </a:solidFill>
                <a:latin typeface="+mj-lt"/>
              </a:rPr>
              <a:t> </a:t>
            </a:r>
            <a:r>
              <a:rPr lang="en-US" sz="2400" dirty="0" err="1" smtClean="0">
                <a:solidFill>
                  <a:schemeClr val="tx1"/>
                </a:solidFill>
                <a:latin typeface="+mj-lt"/>
              </a:rPr>
              <a:t>pga</a:t>
            </a:r>
            <a:r>
              <a:rPr lang="en-US" sz="2400" dirty="0" smtClean="0">
                <a:solidFill>
                  <a:schemeClr val="tx1"/>
                </a:solidFill>
                <a:latin typeface="+mj-lt"/>
              </a:rPr>
              <a:t> </a:t>
            </a:r>
            <a:r>
              <a:rPr lang="en-US" sz="2400" dirty="0" err="1" smtClean="0">
                <a:solidFill>
                  <a:schemeClr val="tx1"/>
                </a:solidFill>
                <a:latin typeface="+mj-lt"/>
              </a:rPr>
              <a:t>våre</a:t>
            </a:r>
            <a:r>
              <a:rPr lang="en-US" sz="2400" dirty="0" smtClean="0">
                <a:solidFill>
                  <a:schemeClr val="tx1"/>
                </a:solidFill>
                <a:latin typeface="+mj-lt"/>
              </a:rPr>
              <a:t> </a:t>
            </a:r>
            <a:r>
              <a:rPr lang="en-US" sz="2400" dirty="0" err="1" smtClean="0">
                <a:solidFill>
                  <a:schemeClr val="tx1"/>
                </a:solidFill>
                <a:latin typeface="+mj-lt"/>
              </a:rPr>
              <a:t>røtter</a:t>
            </a:r>
            <a:r>
              <a:rPr lang="en-US" sz="2400" dirty="0" smtClean="0">
                <a:solidFill>
                  <a:schemeClr val="tx1"/>
                </a:solidFill>
                <a:latin typeface="+mj-lt"/>
              </a:rPr>
              <a:t> i </a:t>
            </a:r>
            <a:r>
              <a:rPr lang="en-US" sz="2400" dirty="0" err="1" smtClean="0">
                <a:solidFill>
                  <a:schemeClr val="tx1"/>
                </a:solidFill>
                <a:latin typeface="+mj-lt"/>
              </a:rPr>
              <a:t>Gud</a:t>
            </a:r>
            <a:r>
              <a:rPr lang="en-US" sz="2400" dirty="0" smtClean="0">
                <a:solidFill>
                  <a:schemeClr val="tx1"/>
                </a:solidFill>
                <a:latin typeface="+mj-lt"/>
              </a:rPr>
              <a:t> (1 </a:t>
            </a:r>
            <a:r>
              <a:rPr lang="en-US" sz="2400" dirty="0" err="1" smtClean="0">
                <a:solidFill>
                  <a:schemeClr val="tx1"/>
                </a:solidFill>
                <a:latin typeface="+mj-lt"/>
              </a:rPr>
              <a:t>Mos</a:t>
            </a:r>
            <a:r>
              <a:rPr lang="en-US" sz="2400" dirty="0" smtClean="0">
                <a:solidFill>
                  <a:schemeClr val="tx1"/>
                </a:solidFill>
                <a:latin typeface="+mj-lt"/>
              </a:rPr>
              <a:t> 1,26.27).</a:t>
            </a:r>
          </a:p>
          <a:p>
            <a:pPr marL="457200" indent="-457200" algn="l">
              <a:buAutoNum type="arabicPeriod"/>
            </a:pPr>
            <a:r>
              <a:rPr lang="en-US" sz="2400" dirty="0" err="1" smtClean="0">
                <a:solidFill>
                  <a:schemeClr val="tx1"/>
                </a:solidFill>
                <a:latin typeface="+mj-lt"/>
              </a:rPr>
              <a:t>Opplevelse</a:t>
            </a:r>
            <a:r>
              <a:rPr lang="en-US" sz="2400" dirty="0" smtClean="0">
                <a:solidFill>
                  <a:schemeClr val="tx1"/>
                </a:solidFill>
                <a:latin typeface="+mj-lt"/>
              </a:rPr>
              <a:t> </a:t>
            </a:r>
            <a:r>
              <a:rPr lang="en-US" sz="2400" dirty="0" err="1" smtClean="0">
                <a:solidFill>
                  <a:schemeClr val="tx1"/>
                </a:solidFill>
                <a:latin typeface="+mj-lt"/>
              </a:rPr>
              <a:t>av</a:t>
            </a:r>
            <a:r>
              <a:rPr lang="en-US" sz="2400" dirty="0" smtClean="0">
                <a:solidFill>
                  <a:schemeClr val="tx1"/>
                </a:solidFill>
                <a:latin typeface="+mj-lt"/>
              </a:rPr>
              <a:t> </a:t>
            </a:r>
            <a:r>
              <a:rPr lang="en-US" sz="2400" dirty="0" err="1" smtClean="0">
                <a:solidFill>
                  <a:schemeClr val="tx1"/>
                </a:solidFill>
                <a:latin typeface="+mj-lt"/>
              </a:rPr>
              <a:t>Guds</a:t>
            </a:r>
            <a:r>
              <a:rPr lang="en-US" sz="2400" dirty="0" smtClean="0">
                <a:solidFill>
                  <a:schemeClr val="tx1"/>
                </a:solidFill>
                <a:latin typeface="+mj-lt"/>
              </a:rPr>
              <a:t> </a:t>
            </a:r>
            <a:r>
              <a:rPr lang="en-US" sz="2400" dirty="0" err="1" smtClean="0">
                <a:solidFill>
                  <a:schemeClr val="tx1"/>
                </a:solidFill>
                <a:latin typeface="+mj-lt"/>
              </a:rPr>
              <a:t>nærvær</a:t>
            </a:r>
            <a:r>
              <a:rPr lang="en-US" sz="2400" dirty="0" smtClean="0">
                <a:solidFill>
                  <a:schemeClr val="tx1"/>
                </a:solidFill>
                <a:latin typeface="+mj-lt"/>
              </a:rPr>
              <a:t>. Jesus stiller </a:t>
            </a:r>
            <a:r>
              <a:rPr lang="en-US" sz="2400" dirty="0" err="1" smtClean="0">
                <a:solidFill>
                  <a:schemeClr val="tx1"/>
                </a:solidFill>
                <a:latin typeface="+mj-lt"/>
              </a:rPr>
              <a:t>stormen</a:t>
            </a:r>
            <a:r>
              <a:rPr lang="en-US" sz="2400" dirty="0" smtClean="0">
                <a:solidFill>
                  <a:schemeClr val="tx1"/>
                </a:solidFill>
                <a:latin typeface="+mj-lt"/>
              </a:rPr>
              <a:t> </a:t>
            </a:r>
            <a:r>
              <a:rPr lang="en-US" sz="2400" dirty="0" smtClean="0">
                <a:solidFill>
                  <a:schemeClr val="tx1"/>
                </a:solidFill>
                <a:latin typeface="+mj-lt"/>
              </a:rPr>
              <a:t>i </a:t>
            </a:r>
            <a:r>
              <a:rPr lang="en-US" sz="2400" dirty="0" err="1" smtClean="0">
                <a:solidFill>
                  <a:schemeClr val="tx1"/>
                </a:solidFill>
                <a:latin typeface="+mj-lt"/>
              </a:rPr>
              <a:t>våre</a:t>
            </a:r>
            <a:r>
              <a:rPr lang="en-US" sz="2400" dirty="0" smtClean="0">
                <a:solidFill>
                  <a:schemeClr val="tx1"/>
                </a:solidFill>
                <a:latin typeface="+mj-lt"/>
              </a:rPr>
              <a:t> liv (Matt 8,23-27).</a:t>
            </a:r>
          </a:p>
          <a:p>
            <a:pPr marL="457200" indent="-457200" algn="l">
              <a:buAutoNum type="arabicPeriod"/>
            </a:pPr>
            <a:r>
              <a:rPr lang="en-US" sz="2400" dirty="0" err="1" smtClean="0">
                <a:solidFill>
                  <a:schemeClr val="tx1"/>
                </a:solidFill>
                <a:latin typeface="+mj-lt"/>
              </a:rPr>
              <a:t>Hvile</a:t>
            </a:r>
            <a:r>
              <a:rPr lang="en-US" sz="2400" dirty="0" smtClean="0">
                <a:solidFill>
                  <a:schemeClr val="tx1"/>
                </a:solidFill>
                <a:latin typeface="+mj-lt"/>
              </a:rPr>
              <a:t> </a:t>
            </a:r>
            <a:r>
              <a:rPr lang="en-US" sz="2400" dirty="0" err="1" smtClean="0">
                <a:solidFill>
                  <a:schemeClr val="tx1"/>
                </a:solidFill>
                <a:latin typeface="+mj-lt"/>
              </a:rPr>
              <a:t>fra</a:t>
            </a:r>
            <a:r>
              <a:rPr lang="en-US" sz="2400" dirty="0" smtClean="0">
                <a:solidFill>
                  <a:schemeClr val="tx1"/>
                </a:solidFill>
                <a:latin typeface="+mj-lt"/>
              </a:rPr>
              <a:t> </a:t>
            </a:r>
            <a:r>
              <a:rPr lang="en-US" sz="2400" dirty="0" err="1" smtClean="0">
                <a:solidFill>
                  <a:schemeClr val="tx1"/>
                </a:solidFill>
                <a:latin typeface="+mj-lt"/>
              </a:rPr>
              <a:t>prestasjonskrav</a:t>
            </a:r>
            <a:r>
              <a:rPr lang="en-US" sz="2400" dirty="0" smtClean="0">
                <a:solidFill>
                  <a:schemeClr val="tx1"/>
                </a:solidFill>
                <a:latin typeface="+mj-lt"/>
              </a:rPr>
              <a:t> og </a:t>
            </a:r>
            <a:r>
              <a:rPr lang="en-US" sz="2400" dirty="0" err="1" smtClean="0">
                <a:solidFill>
                  <a:schemeClr val="tx1"/>
                </a:solidFill>
                <a:latin typeface="+mj-lt"/>
              </a:rPr>
              <a:t>konkurranse</a:t>
            </a:r>
            <a:r>
              <a:rPr lang="en-US" sz="2400" dirty="0" smtClean="0">
                <a:solidFill>
                  <a:schemeClr val="tx1"/>
                </a:solidFill>
                <a:latin typeface="+mj-lt"/>
              </a:rPr>
              <a:t>. I </a:t>
            </a:r>
            <a:r>
              <a:rPr lang="en-US" sz="2400" dirty="0" err="1" smtClean="0">
                <a:solidFill>
                  <a:schemeClr val="tx1"/>
                </a:solidFill>
                <a:latin typeface="+mj-lt"/>
              </a:rPr>
              <a:t>stedet</a:t>
            </a:r>
            <a:r>
              <a:rPr lang="en-US" sz="2400" dirty="0" smtClean="0">
                <a:solidFill>
                  <a:schemeClr val="tx1"/>
                </a:solidFill>
                <a:latin typeface="+mj-lt"/>
              </a:rPr>
              <a:t> </a:t>
            </a:r>
            <a:r>
              <a:rPr lang="en-US" sz="2400" dirty="0" err="1" smtClean="0">
                <a:solidFill>
                  <a:schemeClr val="tx1"/>
                </a:solidFill>
                <a:latin typeface="+mj-lt"/>
              </a:rPr>
              <a:t>har</a:t>
            </a:r>
            <a:r>
              <a:rPr lang="en-US" sz="2400" dirty="0" smtClean="0">
                <a:solidFill>
                  <a:schemeClr val="tx1"/>
                </a:solidFill>
                <a:latin typeface="+mj-lt"/>
              </a:rPr>
              <a:t> vi </a:t>
            </a:r>
            <a:r>
              <a:rPr lang="en-US" sz="2400" dirty="0" err="1" smtClean="0">
                <a:solidFill>
                  <a:schemeClr val="tx1"/>
                </a:solidFill>
                <a:latin typeface="+mj-lt"/>
              </a:rPr>
              <a:t>fellesskap</a:t>
            </a:r>
            <a:r>
              <a:rPr lang="en-US" sz="2400" dirty="0" smtClean="0">
                <a:solidFill>
                  <a:schemeClr val="tx1"/>
                </a:solidFill>
                <a:latin typeface="+mj-lt"/>
              </a:rPr>
              <a:t> med </a:t>
            </a:r>
            <a:r>
              <a:rPr lang="en-US" sz="2400" dirty="0" err="1" smtClean="0">
                <a:solidFill>
                  <a:schemeClr val="tx1"/>
                </a:solidFill>
                <a:latin typeface="+mj-lt"/>
              </a:rPr>
              <a:t>hverandre</a:t>
            </a:r>
            <a:r>
              <a:rPr lang="en-US" sz="2400" dirty="0" smtClean="0">
                <a:solidFill>
                  <a:schemeClr val="tx1"/>
                </a:solidFill>
                <a:latin typeface="+mj-lt"/>
              </a:rPr>
              <a:t>.</a:t>
            </a:r>
          </a:p>
          <a:p>
            <a:pPr marL="457200" indent="-457200" algn="l">
              <a:buAutoNum type="arabicPeriod"/>
            </a:pPr>
            <a:r>
              <a:rPr lang="en-US" sz="2400" dirty="0" err="1" smtClean="0">
                <a:solidFill>
                  <a:schemeClr val="tx1"/>
                </a:solidFill>
                <a:latin typeface="+mj-lt"/>
              </a:rPr>
              <a:t>Minner</a:t>
            </a:r>
            <a:r>
              <a:rPr lang="en-US" sz="2400" dirty="0" smtClean="0">
                <a:solidFill>
                  <a:schemeClr val="tx1"/>
                </a:solidFill>
                <a:latin typeface="+mj-lt"/>
              </a:rPr>
              <a:t> </a:t>
            </a:r>
            <a:r>
              <a:rPr lang="en-US" sz="2400" dirty="0" err="1" smtClean="0">
                <a:solidFill>
                  <a:schemeClr val="tx1"/>
                </a:solidFill>
                <a:latin typeface="+mj-lt"/>
              </a:rPr>
              <a:t>om</a:t>
            </a:r>
            <a:r>
              <a:rPr lang="en-US" sz="2400" dirty="0" smtClean="0">
                <a:solidFill>
                  <a:schemeClr val="tx1"/>
                </a:solidFill>
                <a:latin typeface="+mj-lt"/>
              </a:rPr>
              <a:t> </a:t>
            </a:r>
            <a:r>
              <a:rPr lang="en-US" sz="2400" dirty="0" err="1" smtClean="0">
                <a:solidFill>
                  <a:schemeClr val="tx1"/>
                </a:solidFill>
                <a:latin typeface="+mj-lt"/>
              </a:rPr>
              <a:t>vår</a:t>
            </a:r>
            <a:r>
              <a:rPr lang="en-US" sz="2400" dirty="0" smtClean="0">
                <a:solidFill>
                  <a:schemeClr val="tx1"/>
                </a:solidFill>
                <a:latin typeface="+mj-lt"/>
              </a:rPr>
              <a:t> </a:t>
            </a:r>
            <a:r>
              <a:rPr lang="en-US" sz="2400" dirty="0" err="1" smtClean="0">
                <a:solidFill>
                  <a:schemeClr val="tx1"/>
                </a:solidFill>
                <a:latin typeface="+mj-lt"/>
              </a:rPr>
              <a:t>tilhørighet</a:t>
            </a:r>
            <a:r>
              <a:rPr lang="en-US" sz="2400" dirty="0" smtClean="0">
                <a:solidFill>
                  <a:schemeClr val="tx1"/>
                </a:solidFill>
                <a:latin typeface="+mj-lt"/>
              </a:rPr>
              <a:t> hos Jesus. Vi vet </a:t>
            </a:r>
            <a:r>
              <a:rPr lang="en-US" sz="2400" dirty="0" err="1" smtClean="0">
                <a:solidFill>
                  <a:schemeClr val="tx1"/>
                </a:solidFill>
                <a:latin typeface="+mj-lt"/>
              </a:rPr>
              <a:t>hvem</a:t>
            </a:r>
            <a:r>
              <a:rPr lang="en-US" sz="2400" dirty="0" smtClean="0">
                <a:solidFill>
                  <a:schemeClr val="tx1"/>
                </a:solidFill>
                <a:latin typeface="+mj-lt"/>
              </a:rPr>
              <a:t> vi </a:t>
            </a:r>
            <a:r>
              <a:rPr lang="en-US" sz="2400" dirty="0" err="1" smtClean="0">
                <a:solidFill>
                  <a:schemeClr val="tx1"/>
                </a:solidFill>
                <a:latin typeface="+mj-lt"/>
              </a:rPr>
              <a:t>er</a:t>
            </a:r>
            <a:r>
              <a:rPr lang="en-US" sz="2400" dirty="0" smtClean="0">
                <a:solidFill>
                  <a:schemeClr val="tx1"/>
                </a:solidFill>
                <a:latin typeface="+mj-lt"/>
              </a:rPr>
              <a:t> og </a:t>
            </a:r>
            <a:r>
              <a:rPr lang="en-US" sz="2400" dirty="0" err="1" smtClean="0">
                <a:solidFill>
                  <a:schemeClr val="tx1"/>
                </a:solidFill>
                <a:latin typeface="+mj-lt"/>
              </a:rPr>
              <a:t>har</a:t>
            </a:r>
            <a:r>
              <a:rPr lang="en-US" sz="2400" dirty="0" smtClean="0">
                <a:solidFill>
                  <a:schemeClr val="tx1"/>
                </a:solidFill>
                <a:latin typeface="+mj-lt"/>
              </a:rPr>
              <a:t> </a:t>
            </a:r>
            <a:r>
              <a:rPr lang="en-US" sz="2400" dirty="0" err="1" smtClean="0">
                <a:solidFill>
                  <a:schemeClr val="tx1"/>
                </a:solidFill>
                <a:latin typeface="+mj-lt"/>
              </a:rPr>
              <a:t>familietilhørighet</a:t>
            </a:r>
            <a:r>
              <a:rPr lang="en-US" sz="2400" dirty="0" smtClean="0">
                <a:solidFill>
                  <a:schemeClr val="tx1"/>
                </a:solidFill>
                <a:latin typeface="+mj-lt"/>
              </a:rPr>
              <a:t>.</a:t>
            </a:r>
          </a:p>
          <a:p>
            <a:pPr marL="457200" indent="-457200" algn="l">
              <a:buAutoNum type="arabicPeriod"/>
            </a:pPr>
            <a:r>
              <a:rPr lang="en-US" sz="2400" dirty="0" err="1" smtClean="0">
                <a:solidFill>
                  <a:schemeClr val="tx1"/>
                </a:solidFill>
                <a:latin typeface="+mj-lt"/>
              </a:rPr>
              <a:t>Sabbaten</a:t>
            </a:r>
            <a:r>
              <a:rPr lang="en-US" sz="2400" dirty="0" smtClean="0">
                <a:solidFill>
                  <a:schemeClr val="tx1"/>
                </a:solidFill>
                <a:latin typeface="+mj-lt"/>
              </a:rPr>
              <a:t> </a:t>
            </a:r>
            <a:r>
              <a:rPr lang="en-US" sz="2400" dirty="0" err="1" smtClean="0">
                <a:solidFill>
                  <a:schemeClr val="tx1"/>
                </a:solidFill>
                <a:latin typeface="+mj-lt"/>
              </a:rPr>
              <a:t>befrir</a:t>
            </a:r>
            <a:r>
              <a:rPr lang="en-US" sz="2400" dirty="0" smtClean="0">
                <a:solidFill>
                  <a:schemeClr val="tx1"/>
                </a:solidFill>
                <a:latin typeface="+mj-lt"/>
              </a:rPr>
              <a:t> </a:t>
            </a:r>
            <a:r>
              <a:rPr lang="en-US" sz="2400" dirty="0" err="1" smtClean="0">
                <a:solidFill>
                  <a:schemeClr val="tx1"/>
                </a:solidFill>
                <a:latin typeface="+mj-lt"/>
              </a:rPr>
              <a:t>fra</a:t>
            </a:r>
            <a:r>
              <a:rPr lang="en-US" sz="2400" dirty="0" smtClean="0">
                <a:solidFill>
                  <a:schemeClr val="tx1"/>
                </a:solidFill>
                <a:latin typeface="+mj-lt"/>
              </a:rPr>
              <a:t> </a:t>
            </a:r>
            <a:r>
              <a:rPr lang="en-US" sz="2400" dirty="0" err="1" smtClean="0">
                <a:solidFill>
                  <a:schemeClr val="tx1"/>
                </a:solidFill>
                <a:latin typeface="+mj-lt"/>
              </a:rPr>
              <a:t>sosiale</a:t>
            </a:r>
            <a:r>
              <a:rPr lang="en-US" sz="2400" dirty="0" smtClean="0">
                <a:solidFill>
                  <a:schemeClr val="tx1"/>
                </a:solidFill>
                <a:latin typeface="+mj-lt"/>
              </a:rPr>
              <a:t> </a:t>
            </a:r>
            <a:r>
              <a:rPr lang="en-US" sz="2400" dirty="0" err="1" smtClean="0">
                <a:solidFill>
                  <a:schemeClr val="tx1"/>
                </a:solidFill>
                <a:latin typeface="+mj-lt"/>
              </a:rPr>
              <a:t>spenninger</a:t>
            </a:r>
            <a:r>
              <a:rPr lang="en-US" sz="2400" dirty="0" smtClean="0">
                <a:solidFill>
                  <a:schemeClr val="tx1"/>
                </a:solidFill>
                <a:latin typeface="+mj-lt"/>
              </a:rPr>
              <a:t> (</a:t>
            </a:r>
            <a:r>
              <a:rPr lang="en-US" sz="2400" dirty="0" err="1" smtClean="0">
                <a:solidFill>
                  <a:schemeClr val="tx1"/>
                </a:solidFill>
                <a:latin typeface="+mj-lt"/>
              </a:rPr>
              <a:t>Jes</a:t>
            </a:r>
            <a:r>
              <a:rPr lang="en-US" sz="2400" dirty="0" smtClean="0">
                <a:solidFill>
                  <a:schemeClr val="tx1"/>
                </a:solidFill>
                <a:latin typeface="+mj-lt"/>
              </a:rPr>
              <a:t> 56,1-7).</a:t>
            </a:r>
          </a:p>
          <a:p>
            <a:pPr marL="457200" indent="-457200" algn="l">
              <a:buAutoNum type="arabicPeriod"/>
            </a:pPr>
            <a:r>
              <a:rPr lang="en-US" sz="2400" dirty="0" err="1" smtClean="0">
                <a:solidFill>
                  <a:schemeClr val="tx1"/>
                </a:solidFill>
                <a:latin typeface="+mj-lt"/>
              </a:rPr>
              <a:t>Hvile</a:t>
            </a:r>
            <a:r>
              <a:rPr lang="en-US" sz="2400" dirty="0" smtClean="0">
                <a:solidFill>
                  <a:schemeClr val="tx1"/>
                </a:solidFill>
                <a:latin typeface="+mj-lt"/>
              </a:rPr>
              <a:t> i </a:t>
            </a:r>
            <a:r>
              <a:rPr lang="en-US" sz="2400" dirty="0" err="1" smtClean="0">
                <a:solidFill>
                  <a:schemeClr val="tx1"/>
                </a:solidFill>
                <a:latin typeface="+mj-lt"/>
              </a:rPr>
              <a:t>frelsen</a:t>
            </a:r>
            <a:r>
              <a:rPr lang="en-US" sz="2400" dirty="0" smtClean="0">
                <a:solidFill>
                  <a:schemeClr val="tx1"/>
                </a:solidFill>
                <a:latin typeface="+mj-lt"/>
              </a:rPr>
              <a:t> – </a:t>
            </a:r>
            <a:r>
              <a:rPr lang="en-US" sz="2400" dirty="0" err="1" smtClean="0">
                <a:solidFill>
                  <a:schemeClr val="tx1"/>
                </a:solidFill>
                <a:latin typeface="+mj-lt"/>
              </a:rPr>
              <a:t>utfridd</a:t>
            </a:r>
            <a:r>
              <a:rPr lang="en-US" sz="2400" dirty="0" smtClean="0">
                <a:solidFill>
                  <a:schemeClr val="tx1"/>
                </a:solidFill>
                <a:latin typeface="+mj-lt"/>
              </a:rPr>
              <a:t> </a:t>
            </a:r>
            <a:r>
              <a:rPr lang="en-US" sz="2400" dirty="0" err="1" smtClean="0">
                <a:solidFill>
                  <a:schemeClr val="tx1"/>
                </a:solidFill>
                <a:latin typeface="+mj-lt"/>
              </a:rPr>
              <a:t>fra</a:t>
            </a:r>
            <a:r>
              <a:rPr lang="en-US" sz="2400" dirty="0" smtClean="0">
                <a:solidFill>
                  <a:schemeClr val="tx1"/>
                </a:solidFill>
                <a:latin typeface="+mj-lt"/>
              </a:rPr>
              <a:t> Egypt (5 </a:t>
            </a:r>
            <a:r>
              <a:rPr lang="en-US" sz="2400" dirty="0" err="1" smtClean="0">
                <a:solidFill>
                  <a:schemeClr val="tx1"/>
                </a:solidFill>
                <a:latin typeface="+mj-lt"/>
              </a:rPr>
              <a:t>Mos</a:t>
            </a:r>
            <a:r>
              <a:rPr lang="en-US" sz="2400" dirty="0" smtClean="0">
                <a:solidFill>
                  <a:schemeClr val="tx1"/>
                </a:solidFill>
                <a:latin typeface="+mj-lt"/>
              </a:rPr>
              <a:t> 5,15), setter </a:t>
            </a:r>
            <a:r>
              <a:rPr lang="en-US" sz="2400" dirty="0" err="1" smtClean="0">
                <a:solidFill>
                  <a:schemeClr val="tx1"/>
                </a:solidFill>
                <a:latin typeface="+mj-lt"/>
              </a:rPr>
              <a:t>undertrykte</a:t>
            </a:r>
            <a:r>
              <a:rPr lang="en-US" sz="2400" dirty="0" smtClean="0">
                <a:solidFill>
                  <a:schemeClr val="tx1"/>
                </a:solidFill>
                <a:latin typeface="+mj-lt"/>
              </a:rPr>
              <a:t> </a:t>
            </a:r>
            <a:r>
              <a:rPr lang="en-US" sz="2400" dirty="0" err="1" smtClean="0">
                <a:solidFill>
                  <a:schemeClr val="tx1"/>
                </a:solidFill>
                <a:latin typeface="+mj-lt"/>
              </a:rPr>
              <a:t>fri</a:t>
            </a:r>
            <a:r>
              <a:rPr lang="en-US" sz="2400" dirty="0" smtClean="0">
                <a:solidFill>
                  <a:schemeClr val="tx1"/>
                </a:solidFill>
                <a:latin typeface="+mj-lt"/>
              </a:rPr>
              <a:t> (</a:t>
            </a:r>
            <a:r>
              <a:rPr lang="en-US" sz="2400" dirty="0" err="1" smtClean="0">
                <a:solidFill>
                  <a:schemeClr val="tx1"/>
                </a:solidFill>
                <a:latin typeface="+mj-lt"/>
              </a:rPr>
              <a:t>Luk</a:t>
            </a:r>
            <a:r>
              <a:rPr lang="en-US" sz="2400" dirty="0" smtClean="0">
                <a:solidFill>
                  <a:schemeClr val="tx1"/>
                </a:solidFill>
                <a:latin typeface="+mj-lt"/>
              </a:rPr>
              <a:t> 4,16-21; </a:t>
            </a:r>
            <a:r>
              <a:rPr lang="en-US" sz="2400" dirty="0" err="1" smtClean="0">
                <a:solidFill>
                  <a:schemeClr val="tx1"/>
                </a:solidFill>
                <a:latin typeface="+mj-lt"/>
              </a:rPr>
              <a:t>Jes</a:t>
            </a:r>
            <a:r>
              <a:rPr lang="en-US" sz="2400" dirty="0" smtClean="0">
                <a:solidFill>
                  <a:schemeClr val="tx1"/>
                </a:solidFill>
                <a:latin typeface="+mj-lt"/>
              </a:rPr>
              <a:t> 61,1-2).</a:t>
            </a:r>
          </a:p>
          <a:p>
            <a:pPr marL="457200" indent="-457200" algn="l">
              <a:buAutoNum type="arabicPeriod"/>
            </a:pPr>
            <a:r>
              <a:rPr lang="en-US" sz="2400" dirty="0" err="1" smtClean="0">
                <a:solidFill>
                  <a:schemeClr val="tx1"/>
                </a:solidFill>
                <a:latin typeface="+mj-lt"/>
              </a:rPr>
              <a:t>Sabbaten</a:t>
            </a:r>
            <a:r>
              <a:rPr lang="en-US" sz="2400" dirty="0" smtClean="0">
                <a:solidFill>
                  <a:schemeClr val="tx1"/>
                </a:solidFill>
                <a:latin typeface="+mj-lt"/>
              </a:rPr>
              <a:t> </a:t>
            </a:r>
            <a:r>
              <a:rPr lang="en-US" sz="2400" dirty="0" err="1" smtClean="0">
                <a:solidFill>
                  <a:schemeClr val="tx1"/>
                </a:solidFill>
                <a:latin typeface="+mj-lt"/>
              </a:rPr>
              <a:t>gir</a:t>
            </a:r>
            <a:r>
              <a:rPr lang="en-US" sz="2400" dirty="0" smtClean="0">
                <a:solidFill>
                  <a:schemeClr val="tx1"/>
                </a:solidFill>
                <a:latin typeface="+mj-lt"/>
              </a:rPr>
              <a:t> en </a:t>
            </a:r>
            <a:r>
              <a:rPr lang="en-US" sz="2400" dirty="0" err="1" smtClean="0">
                <a:solidFill>
                  <a:schemeClr val="tx1"/>
                </a:solidFill>
                <a:latin typeface="+mj-lt"/>
              </a:rPr>
              <a:t>indre</a:t>
            </a:r>
            <a:r>
              <a:rPr lang="en-US" sz="2400" dirty="0" smtClean="0">
                <a:solidFill>
                  <a:schemeClr val="tx1"/>
                </a:solidFill>
                <a:latin typeface="+mj-lt"/>
              </a:rPr>
              <a:t> </a:t>
            </a:r>
            <a:r>
              <a:rPr lang="en-US" sz="2400" dirty="0" err="1" smtClean="0">
                <a:solidFill>
                  <a:schemeClr val="tx1"/>
                </a:solidFill>
                <a:latin typeface="+mj-lt"/>
              </a:rPr>
              <a:t>fred</a:t>
            </a:r>
            <a:r>
              <a:rPr lang="en-US" sz="2400" dirty="0" smtClean="0">
                <a:solidFill>
                  <a:schemeClr val="tx1"/>
                </a:solidFill>
                <a:latin typeface="+mj-lt"/>
              </a:rPr>
              <a:t>. Den </a:t>
            </a:r>
            <a:r>
              <a:rPr lang="en-US" sz="2400" dirty="0" err="1" smtClean="0">
                <a:solidFill>
                  <a:schemeClr val="tx1"/>
                </a:solidFill>
                <a:latin typeface="+mj-lt"/>
              </a:rPr>
              <a:t>lar</a:t>
            </a:r>
            <a:r>
              <a:rPr lang="en-US" sz="2400" dirty="0" smtClean="0">
                <a:solidFill>
                  <a:schemeClr val="tx1"/>
                </a:solidFill>
                <a:latin typeface="+mj-lt"/>
              </a:rPr>
              <a:t> </a:t>
            </a:r>
            <a:r>
              <a:rPr lang="en-US" sz="2400" dirty="0" err="1" smtClean="0">
                <a:solidFill>
                  <a:schemeClr val="tx1"/>
                </a:solidFill>
                <a:latin typeface="+mj-lt"/>
              </a:rPr>
              <a:t>oss</a:t>
            </a:r>
            <a:r>
              <a:rPr lang="en-US" sz="2400" dirty="0" smtClean="0">
                <a:solidFill>
                  <a:schemeClr val="tx1"/>
                </a:solidFill>
                <a:latin typeface="+mj-lt"/>
              </a:rPr>
              <a:t> se </a:t>
            </a:r>
            <a:r>
              <a:rPr lang="en-US" sz="2400" dirty="0" err="1" smtClean="0">
                <a:solidFill>
                  <a:schemeClr val="tx1"/>
                </a:solidFill>
                <a:latin typeface="+mj-lt"/>
              </a:rPr>
              <a:t>Guds</a:t>
            </a:r>
            <a:r>
              <a:rPr lang="en-US" sz="2400" dirty="0" smtClean="0">
                <a:solidFill>
                  <a:schemeClr val="tx1"/>
                </a:solidFill>
                <a:latin typeface="+mj-lt"/>
              </a:rPr>
              <a:t> </a:t>
            </a:r>
            <a:r>
              <a:rPr lang="en-US" sz="2400" dirty="0" err="1" smtClean="0">
                <a:solidFill>
                  <a:schemeClr val="tx1"/>
                </a:solidFill>
                <a:latin typeface="+mj-lt"/>
              </a:rPr>
              <a:t>godhet</a:t>
            </a:r>
            <a:r>
              <a:rPr lang="en-US" sz="2400" dirty="0" smtClean="0">
                <a:solidFill>
                  <a:schemeClr val="tx1"/>
                </a:solidFill>
                <a:latin typeface="+mj-lt"/>
              </a:rPr>
              <a:t> og </a:t>
            </a:r>
            <a:r>
              <a:rPr lang="en-US" sz="2400" dirty="0" err="1" smtClean="0">
                <a:solidFill>
                  <a:schemeClr val="tx1"/>
                </a:solidFill>
                <a:latin typeface="+mj-lt"/>
              </a:rPr>
              <a:t>påvirker</a:t>
            </a:r>
            <a:r>
              <a:rPr lang="en-US" sz="2400" dirty="0" smtClean="0">
                <a:solidFill>
                  <a:schemeClr val="tx1"/>
                </a:solidFill>
                <a:latin typeface="+mj-lt"/>
              </a:rPr>
              <a:t> </a:t>
            </a:r>
            <a:r>
              <a:rPr lang="en-US" sz="2400" dirty="0" err="1" smtClean="0">
                <a:solidFill>
                  <a:schemeClr val="tx1"/>
                </a:solidFill>
                <a:latin typeface="+mj-lt"/>
              </a:rPr>
              <a:t>oss</a:t>
            </a:r>
            <a:r>
              <a:rPr lang="en-US" sz="2400" dirty="0" smtClean="0">
                <a:solidFill>
                  <a:schemeClr val="tx1"/>
                </a:solidFill>
                <a:latin typeface="+mj-lt"/>
              </a:rPr>
              <a:t> </a:t>
            </a:r>
            <a:r>
              <a:rPr lang="en-US" sz="2400" dirty="0" err="1" smtClean="0">
                <a:solidFill>
                  <a:schemeClr val="tx1"/>
                </a:solidFill>
                <a:latin typeface="+mj-lt"/>
              </a:rPr>
              <a:t>til</a:t>
            </a:r>
            <a:r>
              <a:rPr lang="en-US" sz="2400" dirty="0" smtClean="0">
                <a:solidFill>
                  <a:schemeClr val="tx1"/>
                </a:solidFill>
                <a:latin typeface="+mj-lt"/>
              </a:rPr>
              <a:t> å </a:t>
            </a:r>
            <a:r>
              <a:rPr lang="en-US" sz="2400" dirty="0" err="1" smtClean="0">
                <a:solidFill>
                  <a:schemeClr val="tx1"/>
                </a:solidFill>
                <a:latin typeface="+mj-lt"/>
              </a:rPr>
              <a:t>være</a:t>
            </a:r>
            <a:r>
              <a:rPr lang="en-US" sz="2400" dirty="0" smtClean="0">
                <a:solidFill>
                  <a:schemeClr val="tx1"/>
                </a:solidFill>
                <a:latin typeface="+mj-lt"/>
              </a:rPr>
              <a:t> </a:t>
            </a:r>
            <a:r>
              <a:rPr lang="en-US" sz="2400" dirty="0" err="1" smtClean="0">
                <a:solidFill>
                  <a:schemeClr val="tx1"/>
                </a:solidFill>
                <a:latin typeface="+mj-lt"/>
              </a:rPr>
              <a:t>gode</a:t>
            </a:r>
            <a:r>
              <a:rPr lang="en-US" sz="2400" dirty="0" smtClean="0">
                <a:solidFill>
                  <a:schemeClr val="tx1"/>
                </a:solidFill>
                <a:latin typeface="+mj-lt"/>
              </a:rPr>
              <a:t> mot </a:t>
            </a:r>
            <a:r>
              <a:rPr lang="en-US" sz="2400" dirty="0" err="1" smtClean="0">
                <a:solidFill>
                  <a:schemeClr val="tx1"/>
                </a:solidFill>
                <a:latin typeface="+mj-lt"/>
              </a:rPr>
              <a:t>hverandre</a:t>
            </a:r>
            <a:r>
              <a:rPr lang="en-US" sz="2400" dirty="0" smtClean="0">
                <a:solidFill>
                  <a:schemeClr val="tx1"/>
                </a:solidFill>
                <a:latin typeface="+mj-lt"/>
              </a:rPr>
              <a:t>.</a:t>
            </a:r>
            <a:endParaRPr lang="en-US" sz="2400" dirty="0">
              <a:solidFill>
                <a:schemeClr val="tx1"/>
              </a:solidFill>
              <a:latin typeface="+mj-lt"/>
            </a:endParaRPr>
          </a:p>
        </p:txBody>
      </p:sp>
    </p:spTree>
    <p:extLst>
      <p:ext uri="{BB962C8B-B14F-4D97-AF65-F5344CB8AC3E}">
        <p14:creationId xmlns:p14="http://schemas.microsoft.com/office/powerpoint/2010/main" val="2263253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Prekendisposisjon</a:t>
            </a:r>
            <a:endParaRPr lang="nb-NO" dirty="0"/>
          </a:p>
        </p:txBody>
      </p:sp>
      <p:sp>
        <p:nvSpPr>
          <p:cNvPr id="3" name="Undertittel 2"/>
          <p:cNvSpPr>
            <a:spLocks noGrp="1"/>
          </p:cNvSpPr>
          <p:nvPr>
            <p:ph type="subTitle" idx="1"/>
          </p:nvPr>
        </p:nvSpPr>
        <p:spPr>
          <a:xfrm>
            <a:off x="827584" y="1988840"/>
            <a:ext cx="7776864" cy="4320480"/>
          </a:xfrm>
        </p:spPr>
        <p:txBody>
          <a:bodyPr>
            <a:normAutofit fontScale="85000" lnSpcReduction="20000"/>
          </a:bodyPr>
          <a:lstStyle/>
          <a:p>
            <a:pPr algn="l"/>
            <a:r>
              <a:rPr lang="en-US" sz="2400" dirty="0">
                <a:solidFill>
                  <a:schemeClr val="tx1"/>
                </a:solidFill>
                <a:latin typeface="+mj-lt"/>
              </a:rPr>
              <a:t> </a:t>
            </a:r>
            <a:r>
              <a:rPr lang="en-US" sz="2400" dirty="0" smtClean="0">
                <a:solidFill>
                  <a:schemeClr val="tx1"/>
                </a:solidFill>
                <a:latin typeface="+mj-lt"/>
              </a:rPr>
              <a:t>         - </a:t>
            </a:r>
            <a:r>
              <a:rPr lang="en-US" sz="2400" dirty="0" err="1" smtClean="0">
                <a:solidFill>
                  <a:schemeClr val="tx1"/>
                </a:solidFill>
                <a:latin typeface="+mj-lt"/>
              </a:rPr>
              <a:t>Innledning</a:t>
            </a:r>
            <a:r>
              <a:rPr lang="en-US" sz="2400" dirty="0">
                <a:solidFill>
                  <a:schemeClr val="tx1"/>
                </a:solidFill>
                <a:latin typeface="+mj-lt"/>
              </a:rPr>
              <a:t>:</a:t>
            </a:r>
            <a:r>
              <a:rPr lang="en-US" sz="2400" dirty="0" smtClean="0">
                <a:solidFill>
                  <a:schemeClr val="tx1"/>
                </a:solidFill>
                <a:latin typeface="+mj-lt"/>
              </a:rPr>
              <a:t> </a:t>
            </a:r>
            <a:r>
              <a:rPr lang="en-US" sz="2400" dirty="0" err="1" smtClean="0">
                <a:solidFill>
                  <a:schemeClr val="tx1"/>
                </a:solidFill>
                <a:latin typeface="+mj-lt"/>
              </a:rPr>
              <a:t>sabbaten</a:t>
            </a:r>
            <a:r>
              <a:rPr lang="en-US" sz="2400" dirty="0" smtClean="0">
                <a:solidFill>
                  <a:schemeClr val="tx1"/>
                </a:solidFill>
                <a:latin typeface="+mj-lt"/>
              </a:rPr>
              <a:t> </a:t>
            </a:r>
            <a:r>
              <a:rPr lang="en-US" sz="2400" dirty="0" err="1" smtClean="0">
                <a:solidFill>
                  <a:schemeClr val="tx1"/>
                </a:solidFill>
                <a:latin typeface="+mj-lt"/>
              </a:rPr>
              <a:t>truet</a:t>
            </a:r>
            <a:endParaRPr lang="en-US" sz="2400" dirty="0" smtClean="0">
              <a:solidFill>
                <a:schemeClr val="tx1"/>
              </a:solidFill>
              <a:latin typeface="+mj-lt"/>
            </a:endParaRPr>
          </a:p>
          <a:p>
            <a:pPr marL="514350" indent="-514350" algn="l">
              <a:buAutoNum type="romanUcPeriod"/>
            </a:pPr>
            <a:r>
              <a:rPr lang="en-US" sz="2400" dirty="0" smtClean="0">
                <a:solidFill>
                  <a:schemeClr val="tx1"/>
                </a:solidFill>
                <a:latin typeface="+mj-lt"/>
              </a:rPr>
              <a:t> </a:t>
            </a:r>
            <a:r>
              <a:rPr lang="en-US" sz="2400" dirty="0" err="1" smtClean="0">
                <a:solidFill>
                  <a:schemeClr val="tx1"/>
                </a:solidFill>
                <a:latin typeface="+mj-lt"/>
              </a:rPr>
              <a:t>Sabbaten</a:t>
            </a:r>
            <a:r>
              <a:rPr lang="en-US" sz="2400" dirty="0" smtClean="0">
                <a:solidFill>
                  <a:schemeClr val="tx1"/>
                </a:solidFill>
                <a:latin typeface="+mj-lt"/>
              </a:rPr>
              <a:t> i GT</a:t>
            </a:r>
          </a:p>
          <a:p>
            <a:pPr algn="l"/>
            <a:r>
              <a:rPr lang="en-US" sz="2400" dirty="0" smtClean="0">
                <a:solidFill>
                  <a:schemeClr val="tx1"/>
                </a:solidFill>
                <a:latin typeface="+mj-lt"/>
              </a:rPr>
              <a:t>	a. </a:t>
            </a:r>
            <a:r>
              <a:rPr lang="en-US" sz="2400" dirty="0" err="1" smtClean="0">
                <a:solidFill>
                  <a:schemeClr val="tx1"/>
                </a:solidFill>
                <a:latin typeface="+mj-lt"/>
              </a:rPr>
              <a:t>Skapelsen</a:t>
            </a:r>
            <a:r>
              <a:rPr lang="en-US" sz="2400" dirty="0" smtClean="0">
                <a:solidFill>
                  <a:schemeClr val="tx1"/>
                </a:solidFill>
                <a:latin typeface="+mj-lt"/>
              </a:rPr>
              <a:t>: </a:t>
            </a:r>
            <a:r>
              <a:rPr lang="en-US" sz="2400" dirty="0" err="1" smtClean="0">
                <a:solidFill>
                  <a:schemeClr val="tx1"/>
                </a:solidFill>
                <a:latin typeface="+mj-lt"/>
              </a:rPr>
              <a:t>hvilte</a:t>
            </a:r>
            <a:r>
              <a:rPr lang="en-US" sz="2400" dirty="0" smtClean="0">
                <a:solidFill>
                  <a:schemeClr val="tx1"/>
                </a:solidFill>
                <a:latin typeface="+mj-lt"/>
              </a:rPr>
              <a:t>, </a:t>
            </a:r>
            <a:r>
              <a:rPr lang="en-US" sz="2400" dirty="0" err="1" smtClean="0">
                <a:solidFill>
                  <a:schemeClr val="tx1"/>
                </a:solidFill>
                <a:latin typeface="+mj-lt"/>
              </a:rPr>
              <a:t>velsignet</a:t>
            </a:r>
            <a:r>
              <a:rPr lang="en-US" sz="2400" dirty="0" smtClean="0">
                <a:solidFill>
                  <a:schemeClr val="tx1"/>
                </a:solidFill>
                <a:latin typeface="+mj-lt"/>
              </a:rPr>
              <a:t> og </a:t>
            </a:r>
            <a:r>
              <a:rPr lang="en-US" sz="2400" dirty="0" err="1" smtClean="0">
                <a:solidFill>
                  <a:schemeClr val="tx1"/>
                </a:solidFill>
                <a:latin typeface="+mj-lt"/>
              </a:rPr>
              <a:t>helliget</a:t>
            </a:r>
            <a:r>
              <a:rPr lang="en-US" sz="2400" dirty="0" smtClean="0">
                <a:solidFill>
                  <a:schemeClr val="tx1"/>
                </a:solidFill>
                <a:latin typeface="+mj-lt"/>
              </a:rPr>
              <a:t> (1 </a:t>
            </a:r>
            <a:r>
              <a:rPr lang="en-US" sz="2400" dirty="0" err="1" smtClean="0">
                <a:solidFill>
                  <a:schemeClr val="tx1"/>
                </a:solidFill>
                <a:latin typeface="+mj-lt"/>
              </a:rPr>
              <a:t>Mos</a:t>
            </a:r>
            <a:r>
              <a:rPr lang="en-US" sz="2400" dirty="0" smtClean="0">
                <a:solidFill>
                  <a:schemeClr val="tx1"/>
                </a:solidFill>
                <a:latin typeface="+mj-lt"/>
              </a:rPr>
              <a:t> 2,2.3)</a:t>
            </a:r>
          </a:p>
          <a:p>
            <a:pPr algn="l"/>
            <a:r>
              <a:rPr lang="en-US" sz="2400" dirty="0">
                <a:solidFill>
                  <a:schemeClr val="tx1"/>
                </a:solidFill>
                <a:latin typeface="+mj-lt"/>
              </a:rPr>
              <a:t>	</a:t>
            </a:r>
            <a:r>
              <a:rPr lang="en-US" sz="2400" dirty="0" smtClean="0">
                <a:solidFill>
                  <a:schemeClr val="tx1"/>
                </a:solidFill>
                <a:latin typeface="+mj-lt"/>
              </a:rPr>
              <a:t>b. </a:t>
            </a:r>
            <a:r>
              <a:rPr lang="en-US" sz="2400" dirty="0" err="1" smtClean="0">
                <a:solidFill>
                  <a:schemeClr val="tx1"/>
                </a:solidFill>
                <a:latin typeface="+mj-lt"/>
              </a:rPr>
              <a:t>Lydighet</a:t>
            </a:r>
            <a:r>
              <a:rPr lang="en-US" sz="2400" dirty="0" smtClean="0">
                <a:solidFill>
                  <a:schemeClr val="tx1"/>
                </a:solidFill>
                <a:latin typeface="+mj-lt"/>
              </a:rPr>
              <a:t> for at vi </a:t>
            </a:r>
            <a:r>
              <a:rPr lang="en-US" sz="2400" dirty="0" err="1" smtClean="0">
                <a:solidFill>
                  <a:schemeClr val="tx1"/>
                </a:solidFill>
                <a:latin typeface="+mj-lt"/>
              </a:rPr>
              <a:t>ikke</a:t>
            </a:r>
            <a:r>
              <a:rPr lang="en-US" sz="2400" dirty="0" smtClean="0">
                <a:solidFill>
                  <a:schemeClr val="tx1"/>
                </a:solidFill>
                <a:latin typeface="+mj-lt"/>
              </a:rPr>
              <a:t> </a:t>
            </a:r>
            <a:r>
              <a:rPr lang="en-US" sz="2400" dirty="0" err="1" smtClean="0">
                <a:solidFill>
                  <a:schemeClr val="tx1"/>
                </a:solidFill>
                <a:latin typeface="+mj-lt"/>
              </a:rPr>
              <a:t>skal</a:t>
            </a:r>
            <a:r>
              <a:rPr lang="en-US" sz="2400" dirty="0" smtClean="0">
                <a:solidFill>
                  <a:schemeClr val="tx1"/>
                </a:solidFill>
                <a:latin typeface="+mj-lt"/>
              </a:rPr>
              <a:t> </a:t>
            </a:r>
            <a:r>
              <a:rPr lang="en-US" sz="2400" dirty="0" err="1" smtClean="0">
                <a:solidFill>
                  <a:schemeClr val="tx1"/>
                </a:solidFill>
                <a:latin typeface="+mj-lt"/>
              </a:rPr>
              <a:t>glemme</a:t>
            </a:r>
            <a:r>
              <a:rPr lang="en-US" sz="2400" dirty="0" smtClean="0">
                <a:solidFill>
                  <a:schemeClr val="tx1"/>
                </a:solidFill>
                <a:latin typeface="+mj-lt"/>
              </a:rPr>
              <a:t> (2 </a:t>
            </a:r>
            <a:r>
              <a:rPr lang="en-US" sz="2400" dirty="0" err="1" smtClean="0">
                <a:solidFill>
                  <a:schemeClr val="tx1"/>
                </a:solidFill>
                <a:latin typeface="+mj-lt"/>
              </a:rPr>
              <a:t>Mos</a:t>
            </a:r>
            <a:r>
              <a:rPr lang="en-US" sz="2400" dirty="0" smtClean="0">
                <a:solidFill>
                  <a:schemeClr val="tx1"/>
                </a:solidFill>
                <a:latin typeface="+mj-lt"/>
              </a:rPr>
              <a:t> 16 og 20) </a:t>
            </a:r>
          </a:p>
          <a:p>
            <a:pPr algn="l"/>
            <a:r>
              <a:rPr lang="en-US" sz="2400" dirty="0">
                <a:solidFill>
                  <a:schemeClr val="tx1"/>
                </a:solidFill>
                <a:latin typeface="+mj-lt"/>
              </a:rPr>
              <a:t>	</a:t>
            </a:r>
            <a:r>
              <a:rPr lang="en-US" sz="2400" dirty="0" smtClean="0">
                <a:solidFill>
                  <a:schemeClr val="tx1"/>
                </a:solidFill>
                <a:latin typeface="+mj-lt"/>
              </a:rPr>
              <a:t>c.  </a:t>
            </a:r>
            <a:r>
              <a:rPr lang="en-US" sz="2400" dirty="0" err="1" smtClean="0">
                <a:solidFill>
                  <a:schemeClr val="tx1"/>
                </a:solidFill>
                <a:latin typeface="+mj-lt"/>
              </a:rPr>
              <a:t>Velsignelser</a:t>
            </a:r>
            <a:r>
              <a:rPr lang="en-US" sz="2400" dirty="0">
                <a:solidFill>
                  <a:schemeClr val="tx1"/>
                </a:solidFill>
                <a:latin typeface="+mj-lt"/>
              </a:rPr>
              <a:t> </a:t>
            </a:r>
            <a:r>
              <a:rPr lang="en-US" sz="2400" dirty="0" smtClean="0">
                <a:solidFill>
                  <a:schemeClr val="tx1"/>
                </a:solidFill>
                <a:latin typeface="+mj-lt"/>
              </a:rPr>
              <a:t>og reform </a:t>
            </a:r>
            <a:r>
              <a:rPr lang="en-US" sz="2400" dirty="0" err="1" smtClean="0">
                <a:solidFill>
                  <a:schemeClr val="tx1"/>
                </a:solidFill>
                <a:latin typeface="+mj-lt"/>
              </a:rPr>
              <a:t>Jes</a:t>
            </a:r>
            <a:r>
              <a:rPr lang="en-US" sz="2400" dirty="0" smtClean="0">
                <a:solidFill>
                  <a:schemeClr val="tx1"/>
                </a:solidFill>
                <a:latin typeface="+mj-lt"/>
              </a:rPr>
              <a:t> 58; </a:t>
            </a:r>
            <a:r>
              <a:rPr lang="en-US" sz="2400" dirty="0" err="1" smtClean="0">
                <a:solidFill>
                  <a:schemeClr val="tx1"/>
                </a:solidFill>
                <a:latin typeface="+mj-lt"/>
              </a:rPr>
              <a:t>Neh</a:t>
            </a:r>
            <a:r>
              <a:rPr lang="en-US" sz="2400" dirty="0" smtClean="0">
                <a:solidFill>
                  <a:schemeClr val="tx1"/>
                </a:solidFill>
                <a:latin typeface="+mj-lt"/>
              </a:rPr>
              <a:t> 13 </a:t>
            </a:r>
          </a:p>
          <a:p>
            <a:pPr algn="l"/>
            <a:r>
              <a:rPr lang="en-US" sz="2400" dirty="0">
                <a:solidFill>
                  <a:schemeClr val="tx1"/>
                </a:solidFill>
                <a:latin typeface="+mj-lt"/>
              </a:rPr>
              <a:t>	</a:t>
            </a:r>
            <a:r>
              <a:rPr lang="en-US" sz="2400" dirty="0" smtClean="0">
                <a:solidFill>
                  <a:schemeClr val="tx1"/>
                </a:solidFill>
                <a:latin typeface="+mj-lt"/>
              </a:rPr>
              <a:t>d.  </a:t>
            </a:r>
            <a:r>
              <a:rPr lang="en-US" sz="2400" dirty="0" err="1" smtClean="0">
                <a:solidFill>
                  <a:schemeClr val="tx1"/>
                </a:solidFill>
                <a:latin typeface="+mj-lt"/>
              </a:rPr>
              <a:t>Profetisk</a:t>
            </a:r>
            <a:r>
              <a:rPr lang="en-US" sz="2400" dirty="0" smtClean="0">
                <a:solidFill>
                  <a:schemeClr val="tx1"/>
                </a:solidFill>
                <a:latin typeface="+mj-lt"/>
              </a:rPr>
              <a:t> (Daniel)</a:t>
            </a:r>
          </a:p>
          <a:p>
            <a:pPr algn="l"/>
            <a:r>
              <a:rPr lang="en-US" sz="2400" dirty="0" smtClean="0">
                <a:solidFill>
                  <a:schemeClr val="tx1"/>
                </a:solidFill>
                <a:latin typeface="+mj-lt"/>
              </a:rPr>
              <a:t>II.      </a:t>
            </a:r>
            <a:r>
              <a:rPr lang="en-US" sz="2400" dirty="0" err="1" smtClean="0">
                <a:solidFill>
                  <a:schemeClr val="tx1"/>
                </a:solidFill>
                <a:latin typeface="+mj-lt"/>
              </a:rPr>
              <a:t>Sabbaten</a:t>
            </a:r>
            <a:r>
              <a:rPr lang="en-US" sz="2400" dirty="0" smtClean="0">
                <a:solidFill>
                  <a:schemeClr val="tx1"/>
                </a:solidFill>
                <a:latin typeface="+mj-lt"/>
              </a:rPr>
              <a:t> i NT</a:t>
            </a:r>
          </a:p>
          <a:p>
            <a:pPr algn="l"/>
            <a:r>
              <a:rPr lang="en-US" sz="2400" dirty="0">
                <a:solidFill>
                  <a:schemeClr val="tx1"/>
                </a:solidFill>
                <a:latin typeface="+mj-lt"/>
              </a:rPr>
              <a:t>	</a:t>
            </a:r>
            <a:r>
              <a:rPr lang="en-US" sz="2400" dirty="0" smtClean="0">
                <a:solidFill>
                  <a:schemeClr val="tx1"/>
                </a:solidFill>
                <a:latin typeface="+mj-lt"/>
              </a:rPr>
              <a:t>a. </a:t>
            </a:r>
            <a:r>
              <a:rPr lang="en-US" sz="2400" dirty="0" err="1" smtClean="0">
                <a:solidFill>
                  <a:schemeClr val="tx1"/>
                </a:solidFill>
                <a:latin typeface="+mj-lt"/>
              </a:rPr>
              <a:t>Jesu</a:t>
            </a:r>
            <a:r>
              <a:rPr lang="en-US" sz="2400" dirty="0" smtClean="0">
                <a:solidFill>
                  <a:schemeClr val="tx1"/>
                </a:solidFill>
                <a:latin typeface="+mj-lt"/>
              </a:rPr>
              <a:t> </a:t>
            </a:r>
            <a:r>
              <a:rPr lang="en-US" sz="2400" dirty="0" err="1" smtClean="0">
                <a:solidFill>
                  <a:schemeClr val="tx1"/>
                </a:solidFill>
                <a:latin typeface="+mj-lt"/>
              </a:rPr>
              <a:t>sabbatshelbredelser</a:t>
            </a:r>
            <a:r>
              <a:rPr lang="en-US" sz="2400" dirty="0" smtClean="0">
                <a:solidFill>
                  <a:schemeClr val="tx1"/>
                </a:solidFill>
                <a:latin typeface="+mj-lt"/>
              </a:rPr>
              <a:t> </a:t>
            </a:r>
          </a:p>
          <a:p>
            <a:pPr algn="l"/>
            <a:r>
              <a:rPr lang="en-US" sz="2400" dirty="0">
                <a:solidFill>
                  <a:schemeClr val="tx1"/>
                </a:solidFill>
                <a:latin typeface="+mj-lt"/>
              </a:rPr>
              <a:t>	</a:t>
            </a:r>
            <a:r>
              <a:rPr lang="en-US" sz="2400" dirty="0" smtClean="0">
                <a:solidFill>
                  <a:schemeClr val="tx1"/>
                </a:solidFill>
                <a:latin typeface="+mj-lt"/>
              </a:rPr>
              <a:t>b. </a:t>
            </a:r>
            <a:r>
              <a:rPr lang="en-US" sz="2400" dirty="0" err="1" smtClean="0">
                <a:solidFill>
                  <a:schemeClr val="tx1"/>
                </a:solidFill>
                <a:latin typeface="+mj-lt"/>
              </a:rPr>
              <a:t>Apostlenes</a:t>
            </a:r>
            <a:r>
              <a:rPr lang="en-US" sz="2400" dirty="0" smtClean="0">
                <a:solidFill>
                  <a:schemeClr val="tx1"/>
                </a:solidFill>
                <a:latin typeface="+mj-lt"/>
              </a:rPr>
              <a:t> </a:t>
            </a:r>
            <a:r>
              <a:rPr lang="en-US" sz="2400" dirty="0" err="1" smtClean="0">
                <a:solidFill>
                  <a:schemeClr val="tx1"/>
                </a:solidFill>
                <a:latin typeface="+mj-lt"/>
              </a:rPr>
              <a:t>eksempel</a:t>
            </a:r>
            <a:endParaRPr lang="en-US" sz="2400" dirty="0" smtClean="0">
              <a:solidFill>
                <a:schemeClr val="tx1"/>
              </a:solidFill>
              <a:latin typeface="+mj-lt"/>
            </a:endParaRPr>
          </a:p>
          <a:p>
            <a:pPr algn="l"/>
            <a:r>
              <a:rPr lang="en-US" sz="2400" dirty="0">
                <a:solidFill>
                  <a:schemeClr val="tx1"/>
                </a:solidFill>
                <a:latin typeface="+mj-lt"/>
              </a:rPr>
              <a:t>	c</a:t>
            </a:r>
            <a:r>
              <a:rPr lang="en-US" sz="2400" dirty="0" smtClean="0">
                <a:solidFill>
                  <a:schemeClr val="tx1"/>
                </a:solidFill>
                <a:latin typeface="+mj-lt"/>
              </a:rPr>
              <a:t>. </a:t>
            </a:r>
            <a:r>
              <a:rPr lang="en-US" sz="2400" dirty="0" err="1" smtClean="0">
                <a:solidFill>
                  <a:schemeClr val="tx1"/>
                </a:solidFill>
                <a:latin typeface="+mj-lt"/>
              </a:rPr>
              <a:t>Lengsel</a:t>
            </a:r>
            <a:r>
              <a:rPr lang="en-US" sz="2400" dirty="0" smtClean="0">
                <a:solidFill>
                  <a:schemeClr val="tx1"/>
                </a:solidFill>
                <a:latin typeface="+mj-lt"/>
              </a:rPr>
              <a:t> </a:t>
            </a:r>
            <a:r>
              <a:rPr lang="en-US" sz="2400" dirty="0" err="1" smtClean="0">
                <a:solidFill>
                  <a:schemeClr val="tx1"/>
                </a:solidFill>
                <a:latin typeface="+mj-lt"/>
              </a:rPr>
              <a:t>etter</a:t>
            </a:r>
            <a:r>
              <a:rPr lang="en-US" sz="2400" dirty="0" smtClean="0">
                <a:solidFill>
                  <a:schemeClr val="tx1"/>
                </a:solidFill>
                <a:latin typeface="+mj-lt"/>
              </a:rPr>
              <a:t> </a:t>
            </a:r>
            <a:r>
              <a:rPr lang="en-US" sz="2400" dirty="0" err="1" smtClean="0">
                <a:solidFill>
                  <a:schemeClr val="tx1"/>
                </a:solidFill>
                <a:latin typeface="+mj-lt"/>
              </a:rPr>
              <a:t>utfrielse</a:t>
            </a:r>
            <a:r>
              <a:rPr lang="en-US" sz="2400" dirty="0" smtClean="0">
                <a:solidFill>
                  <a:schemeClr val="tx1"/>
                </a:solidFill>
                <a:latin typeface="+mj-lt"/>
              </a:rPr>
              <a:t> </a:t>
            </a:r>
            <a:r>
              <a:rPr lang="en-US" sz="2400" dirty="0" err="1" smtClean="0">
                <a:solidFill>
                  <a:schemeClr val="tx1"/>
                </a:solidFill>
                <a:latin typeface="+mj-lt"/>
              </a:rPr>
              <a:t>pga</a:t>
            </a:r>
            <a:r>
              <a:rPr lang="en-US" sz="2400" dirty="0" smtClean="0">
                <a:solidFill>
                  <a:schemeClr val="tx1"/>
                </a:solidFill>
                <a:latin typeface="+mj-lt"/>
              </a:rPr>
              <a:t> </a:t>
            </a:r>
            <a:r>
              <a:rPr lang="en-US" sz="2400" dirty="0" err="1" smtClean="0">
                <a:solidFill>
                  <a:schemeClr val="tx1"/>
                </a:solidFill>
                <a:latin typeface="+mj-lt"/>
              </a:rPr>
              <a:t>synd</a:t>
            </a:r>
            <a:r>
              <a:rPr lang="en-US" sz="2400" dirty="0" smtClean="0">
                <a:solidFill>
                  <a:schemeClr val="tx1"/>
                </a:solidFill>
                <a:latin typeface="+mj-lt"/>
              </a:rPr>
              <a:t> (Rom 8,19-23)</a:t>
            </a:r>
          </a:p>
          <a:p>
            <a:pPr algn="l"/>
            <a:r>
              <a:rPr lang="en-US" sz="2400" dirty="0">
                <a:solidFill>
                  <a:schemeClr val="tx1"/>
                </a:solidFill>
                <a:latin typeface="+mj-lt"/>
              </a:rPr>
              <a:t>	</a:t>
            </a:r>
            <a:r>
              <a:rPr lang="en-US" sz="2400" dirty="0" smtClean="0">
                <a:solidFill>
                  <a:schemeClr val="tx1"/>
                </a:solidFill>
                <a:latin typeface="+mj-lt"/>
              </a:rPr>
              <a:t>d. </a:t>
            </a:r>
            <a:r>
              <a:rPr lang="en-US" sz="2400" dirty="0" err="1" smtClean="0">
                <a:solidFill>
                  <a:schemeClr val="tx1"/>
                </a:solidFill>
                <a:latin typeface="+mj-lt"/>
              </a:rPr>
              <a:t>Profetisk</a:t>
            </a:r>
            <a:r>
              <a:rPr lang="en-US" sz="2400" dirty="0" smtClean="0">
                <a:solidFill>
                  <a:schemeClr val="tx1"/>
                </a:solidFill>
                <a:latin typeface="+mj-lt"/>
              </a:rPr>
              <a:t> – </a:t>
            </a:r>
            <a:r>
              <a:rPr lang="en-US" sz="2400" dirty="0" err="1" smtClean="0">
                <a:solidFill>
                  <a:schemeClr val="tx1"/>
                </a:solidFill>
                <a:latin typeface="+mj-lt"/>
              </a:rPr>
              <a:t>identitetstegn</a:t>
            </a:r>
            <a:r>
              <a:rPr lang="en-US" sz="2400" dirty="0" smtClean="0">
                <a:solidFill>
                  <a:schemeClr val="tx1"/>
                </a:solidFill>
                <a:latin typeface="+mj-lt"/>
              </a:rPr>
              <a:t>/</a:t>
            </a:r>
            <a:r>
              <a:rPr lang="en-US" sz="2400" dirty="0" err="1" smtClean="0">
                <a:solidFill>
                  <a:schemeClr val="tx1"/>
                </a:solidFill>
                <a:latin typeface="+mj-lt"/>
              </a:rPr>
              <a:t>advarsel</a:t>
            </a:r>
            <a:r>
              <a:rPr lang="en-US" sz="2400" dirty="0" smtClean="0">
                <a:solidFill>
                  <a:schemeClr val="tx1"/>
                </a:solidFill>
                <a:latin typeface="+mj-lt"/>
              </a:rPr>
              <a:t> (</a:t>
            </a:r>
            <a:r>
              <a:rPr lang="en-US" sz="2400" dirty="0" err="1" smtClean="0">
                <a:solidFill>
                  <a:schemeClr val="tx1"/>
                </a:solidFill>
                <a:latin typeface="+mj-lt"/>
              </a:rPr>
              <a:t>Åp</a:t>
            </a:r>
            <a:r>
              <a:rPr lang="en-US" sz="2400" dirty="0" smtClean="0">
                <a:solidFill>
                  <a:schemeClr val="tx1"/>
                </a:solidFill>
                <a:latin typeface="+mj-lt"/>
              </a:rPr>
              <a:t> + EGW)</a:t>
            </a:r>
          </a:p>
          <a:p>
            <a:pPr algn="l"/>
            <a:r>
              <a:rPr lang="en-US" sz="2400" dirty="0" smtClean="0">
                <a:solidFill>
                  <a:schemeClr val="tx1"/>
                </a:solidFill>
                <a:latin typeface="+mj-lt"/>
              </a:rPr>
              <a:t>III.     </a:t>
            </a:r>
            <a:r>
              <a:rPr lang="en-US" sz="2400" dirty="0" err="1" smtClean="0">
                <a:solidFill>
                  <a:schemeClr val="tx1"/>
                </a:solidFill>
                <a:latin typeface="+mj-lt"/>
              </a:rPr>
              <a:t>Sabbatens</a:t>
            </a:r>
            <a:r>
              <a:rPr lang="en-US" sz="2400" dirty="0" smtClean="0">
                <a:solidFill>
                  <a:schemeClr val="tx1"/>
                </a:solidFill>
                <a:latin typeface="+mj-lt"/>
              </a:rPr>
              <a:t> </a:t>
            </a:r>
            <a:r>
              <a:rPr lang="en-US" sz="2400" dirty="0" err="1" smtClean="0">
                <a:solidFill>
                  <a:schemeClr val="tx1"/>
                </a:solidFill>
                <a:latin typeface="+mj-lt"/>
              </a:rPr>
              <a:t>mangfoldige</a:t>
            </a:r>
            <a:r>
              <a:rPr lang="en-US" sz="2400" dirty="0" smtClean="0">
                <a:solidFill>
                  <a:schemeClr val="tx1"/>
                </a:solidFill>
                <a:latin typeface="+mj-lt"/>
              </a:rPr>
              <a:t> </a:t>
            </a:r>
            <a:r>
              <a:rPr lang="en-US" sz="2400" dirty="0" err="1" smtClean="0">
                <a:solidFill>
                  <a:schemeClr val="tx1"/>
                </a:solidFill>
                <a:latin typeface="+mj-lt"/>
              </a:rPr>
              <a:t>velsignelser</a:t>
            </a:r>
            <a:r>
              <a:rPr lang="en-US" sz="2400" dirty="0" smtClean="0">
                <a:solidFill>
                  <a:schemeClr val="tx1"/>
                </a:solidFill>
                <a:latin typeface="+mj-lt"/>
              </a:rPr>
              <a:t> (</a:t>
            </a:r>
            <a:r>
              <a:rPr lang="en-US" sz="2400" dirty="0" err="1" smtClean="0">
                <a:solidFill>
                  <a:schemeClr val="tx1"/>
                </a:solidFill>
                <a:latin typeface="+mj-lt"/>
              </a:rPr>
              <a:t>helse</a:t>
            </a:r>
            <a:r>
              <a:rPr lang="en-US" sz="2400" dirty="0">
                <a:solidFill>
                  <a:schemeClr val="tx1"/>
                </a:solidFill>
                <a:latin typeface="+mj-lt"/>
              </a:rPr>
              <a:t> </a:t>
            </a:r>
            <a:r>
              <a:rPr lang="en-US" sz="2400" dirty="0" smtClean="0">
                <a:solidFill>
                  <a:schemeClr val="tx1"/>
                </a:solidFill>
                <a:latin typeface="+mj-lt"/>
              </a:rPr>
              <a:t>og </a:t>
            </a:r>
            <a:r>
              <a:rPr lang="en-US" sz="2400" dirty="0" err="1" smtClean="0">
                <a:solidFill>
                  <a:schemeClr val="tx1"/>
                </a:solidFill>
                <a:latin typeface="+mj-lt"/>
              </a:rPr>
              <a:t>miljø</a:t>
            </a:r>
            <a:r>
              <a:rPr lang="en-US" sz="2400" dirty="0" smtClean="0">
                <a:solidFill>
                  <a:schemeClr val="tx1"/>
                </a:solidFill>
                <a:latin typeface="+mj-lt"/>
              </a:rPr>
              <a:t>)</a:t>
            </a:r>
          </a:p>
          <a:p>
            <a:pPr algn="l"/>
            <a:r>
              <a:rPr lang="en-US" sz="2400" dirty="0" smtClean="0">
                <a:solidFill>
                  <a:schemeClr val="tx1"/>
                </a:solidFill>
                <a:latin typeface="+mj-lt"/>
              </a:rPr>
              <a:t>          - </a:t>
            </a:r>
            <a:r>
              <a:rPr lang="en-US" sz="2400" dirty="0" err="1" smtClean="0">
                <a:solidFill>
                  <a:schemeClr val="tx1"/>
                </a:solidFill>
                <a:latin typeface="+mj-lt"/>
              </a:rPr>
              <a:t>Konklusjon</a:t>
            </a:r>
            <a:r>
              <a:rPr lang="en-US" sz="2400" dirty="0" smtClean="0">
                <a:solidFill>
                  <a:schemeClr val="tx1"/>
                </a:solidFill>
                <a:latin typeface="+mj-lt"/>
              </a:rPr>
              <a:t>: </a:t>
            </a:r>
            <a:r>
              <a:rPr lang="en-US" sz="2400" dirty="0" err="1" smtClean="0">
                <a:solidFill>
                  <a:schemeClr val="tx1"/>
                </a:solidFill>
                <a:latin typeface="+mj-lt"/>
              </a:rPr>
              <a:t>trygghet</a:t>
            </a:r>
            <a:r>
              <a:rPr lang="en-US" sz="2400" dirty="0" smtClean="0">
                <a:solidFill>
                  <a:schemeClr val="tx1"/>
                </a:solidFill>
                <a:latin typeface="+mj-lt"/>
              </a:rPr>
              <a:t>/</a:t>
            </a:r>
            <a:r>
              <a:rPr lang="en-US" sz="2400" dirty="0" err="1" smtClean="0">
                <a:solidFill>
                  <a:schemeClr val="tx1"/>
                </a:solidFill>
                <a:latin typeface="+mj-lt"/>
              </a:rPr>
              <a:t>tilhørighet</a:t>
            </a:r>
            <a:r>
              <a:rPr lang="en-US" sz="2400" dirty="0" smtClean="0">
                <a:solidFill>
                  <a:schemeClr val="tx1"/>
                </a:solidFill>
                <a:latin typeface="+mj-lt"/>
              </a:rPr>
              <a:t>/</a:t>
            </a:r>
            <a:r>
              <a:rPr lang="en-US" sz="2400" dirty="0" err="1" smtClean="0">
                <a:solidFill>
                  <a:schemeClr val="tx1"/>
                </a:solidFill>
                <a:latin typeface="+mj-lt"/>
              </a:rPr>
              <a:t>forventning</a:t>
            </a:r>
            <a:r>
              <a:rPr lang="en-US" sz="2400" dirty="0">
                <a:solidFill>
                  <a:schemeClr val="tx1"/>
                </a:solidFill>
                <a:latin typeface="+mj-lt"/>
              </a:rPr>
              <a:t> </a:t>
            </a:r>
            <a:r>
              <a:rPr lang="en-US" sz="2400" dirty="0" err="1" smtClean="0">
                <a:solidFill>
                  <a:schemeClr val="tx1"/>
                </a:solidFill>
                <a:latin typeface="+mj-lt"/>
              </a:rPr>
              <a:t>om</a:t>
            </a:r>
            <a:r>
              <a:rPr lang="en-US" sz="2400" dirty="0" smtClean="0">
                <a:solidFill>
                  <a:schemeClr val="tx1"/>
                </a:solidFill>
                <a:latin typeface="+mj-lt"/>
              </a:rPr>
              <a:t> </a:t>
            </a:r>
            <a:r>
              <a:rPr lang="en-US" sz="2400" dirty="0" err="1" smtClean="0">
                <a:solidFill>
                  <a:schemeClr val="tx1"/>
                </a:solidFill>
                <a:latin typeface="+mj-lt"/>
              </a:rPr>
              <a:t>gjenopprettelse</a:t>
            </a:r>
            <a:endParaRPr lang="en-US" sz="2400" dirty="0">
              <a:solidFill>
                <a:schemeClr val="tx1"/>
              </a:solidFill>
              <a:latin typeface="+mj-lt"/>
            </a:endParaRPr>
          </a:p>
        </p:txBody>
      </p:sp>
    </p:spTree>
    <p:extLst>
      <p:ext uri="{BB962C8B-B14F-4D97-AF65-F5344CB8AC3E}">
        <p14:creationId xmlns:p14="http://schemas.microsoft.com/office/powerpoint/2010/main" val="32380284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Grunnleggende om sabbaten - I</a:t>
            </a:r>
            <a:endParaRPr lang="nb-NO" dirty="0"/>
          </a:p>
        </p:txBody>
      </p:sp>
      <p:sp>
        <p:nvSpPr>
          <p:cNvPr id="3" name="Undertittel 2"/>
          <p:cNvSpPr>
            <a:spLocks noGrp="1"/>
          </p:cNvSpPr>
          <p:nvPr>
            <p:ph type="subTitle" idx="1"/>
          </p:nvPr>
        </p:nvSpPr>
        <p:spPr>
          <a:xfrm>
            <a:off x="827584" y="1988840"/>
            <a:ext cx="7560840" cy="4104456"/>
          </a:xfrm>
        </p:spPr>
        <p:txBody>
          <a:bodyPr>
            <a:normAutofit/>
          </a:bodyPr>
          <a:lstStyle/>
          <a:p>
            <a:pPr marL="457200" indent="-457200" algn="l">
              <a:buAutoNum type="arabicPeriod"/>
            </a:pPr>
            <a:r>
              <a:rPr lang="en-US" sz="1800" b="1" dirty="0" err="1" smtClean="0">
                <a:solidFill>
                  <a:schemeClr val="tx1"/>
                </a:solidFill>
                <a:latin typeface="+mj-lt"/>
              </a:rPr>
              <a:t>Gud</a:t>
            </a:r>
            <a:r>
              <a:rPr lang="en-US" sz="1800" b="1" dirty="0" smtClean="0">
                <a:solidFill>
                  <a:schemeClr val="tx1"/>
                </a:solidFill>
                <a:latin typeface="+mj-lt"/>
              </a:rPr>
              <a:t> </a:t>
            </a:r>
            <a:r>
              <a:rPr lang="en-US" sz="1800" b="1" dirty="0" err="1" smtClean="0">
                <a:solidFill>
                  <a:schemeClr val="tx1"/>
                </a:solidFill>
                <a:latin typeface="+mj-lt"/>
              </a:rPr>
              <a:t>avsluttet</a:t>
            </a:r>
            <a:r>
              <a:rPr lang="en-US" sz="1800" b="1" dirty="0" smtClean="0">
                <a:solidFill>
                  <a:schemeClr val="tx1"/>
                </a:solidFill>
                <a:latin typeface="+mj-lt"/>
              </a:rPr>
              <a:t> </a:t>
            </a:r>
            <a:r>
              <a:rPr lang="en-US" sz="1800" b="1" dirty="0" err="1" smtClean="0">
                <a:solidFill>
                  <a:schemeClr val="tx1"/>
                </a:solidFill>
                <a:latin typeface="+mj-lt"/>
              </a:rPr>
              <a:t>skapelsesuken</a:t>
            </a:r>
            <a:r>
              <a:rPr lang="en-US" sz="1800" b="1" dirty="0" smtClean="0">
                <a:solidFill>
                  <a:schemeClr val="tx1"/>
                </a:solidFill>
                <a:latin typeface="+mj-lt"/>
              </a:rPr>
              <a:t> </a:t>
            </a:r>
            <a:r>
              <a:rPr lang="en-US" sz="1800" b="1" dirty="0" err="1" smtClean="0">
                <a:solidFill>
                  <a:schemeClr val="tx1"/>
                </a:solidFill>
                <a:latin typeface="+mj-lt"/>
              </a:rPr>
              <a:t>ved</a:t>
            </a:r>
            <a:r>
              <a:rPr lang="en-US" sz="1800" b="1" dirty="0" smtClean="0">
                <a:solidFill>
                  <a:schemeClr val="tx1"/>
                </a:solidFill>
                <a:latin typeface="+mj-lt"/>
              </a:rPr>
              <a:t> å </a:t>
            </a:r>
            <a:r>
              <a:rPr lang="en-US" sz="1800" b="1" dirty="0" err="1" smtClean="0">
                <a:solidFill>
                  <a:schemeClr val="tx1"/>
                </a:solidFill>
                <a:latin typeface="+mj-lt"/>
              </a:rPr>
              <a:t>velsigne</a:t>
            </a:r>
            <a:r>
              <a:rPr lang="en-US" sz="1800" b="1" dirty="0" smtClean="0">
                <a:solidFill>
                  <a:schemeClr val="tx1"/>
                </a:solidFill>
                <a:latin typeface="+mj-lt"/>
              </a:rPr>
              <a:t> og </a:t>
            </a:r>
            <a:r>
              <a:rPr lang="en-US" sz="1800" b="1" dirty="0" err="1" smtClean="0">
                <a:solidFill>
                  <a:schemeClr val="tx1"/>
                </a:solidFill>
                <a:latin typeface="+mj-lt"/>
              </a:rPr>
              <a:t>hellige</a:t>
            </a:r>
            <a:r>
              <a:rPr lang="en-US" sz="1800" b="1" dirty="0" smtClean="0">
                <a:solidFill>
                  <a:schemeClr val="tx1"/>
                </a:solidFill>
                <a:latin typeface="+mj-lt"/>
              </a:rPr>
              <a:t> den </a:t>
            </a:r>
            <a:r>
              <a:rPr lang="en-US" sz="1800" b="1" dirty="0" err="1" smtClean="0">
                <a:solidFill>
                  <a:schemeClr val="tx1"/>
                </a:solidFill>
                <a:latin typeface="+mj-lt"/>
              </a:rPr>
              <a:t>sjuende</a:t>
            </a:r>
            <a:r>
              <a:rPr lang="en-US" sz="1800" b="1" dirty="0" smtClean="0">
                <a:solidFill>
                  <a:schemeClr val="tx1"/>
                </a:solidFill>
                <a:latin typeface="+mj-lt"/>
              </a:rPr>
              <a:t> </a:t>
            </a:r>
            <a:r>
              <a:rPr lang="en-US" sz="1800" b="1" dirty="0" err="1" smtClean="0">
                <a:solidFill>
                  <a:schemeClr val="tx1"/>
                </a:solidFill>
                <a:latin typeface="+mj-lt"/>
              </a:rPr>
              <a:t>dagen</a:t>
            </a:r>
            <a:r>
              <a:rPr lang="en-US" sz="1800" b="1" dirty="0" smtClean="0">
                <a:solidFill>
                  <a:schemeClr val="tx1"/>
                </a:solidFill>
                <a:latin typeface="+mj-lt"/>
              </a:rPr>
              <a:t> </a:t>
            </a:r>
            <a:r>
              <a:rPr lang="en-US" sz="1800" b="1" dirty="0" err="1" smtClean="0">
                <a:solidFill>
                  <a:schemeClr val="tx1"/>
                </a:solidFill>
                <a:latin typeface="+mj-lt"/>
              </a:rPr>
              <a:t>som</a:t>
            </a:r>
            <a:r>
              <a:rPr lang="en-US" sz="1800" b="1" dirty="0" smtClean="0">
                <a:solidFill>
                  <a:schemeClr val="tx1"/>
                </a:solidFill>
                <a:latin typeface="+mj-lt"/>
              </a:rPr>
              <a:t> en </a:t>
            </a:r>
            <a:r>
              <a:rPr lang="en-US" sz="1800" b="1" dirty="0" err="1" smtClean="0">
                <a:solidFill>
                  <a:schemeClr val="tx1"/>
                </a:solidFill>
                <a:latin typeface="+mj-lt"/>
              </a:rPr>
              <a:t>hviledag</a:t>
            </a:r>
            <a:r>
              <a:rPr lang="en-US" sz="1800" b="1" dirty="0" smtClean="0">
                <a:solidFill>
                  <a:schemeClr val="tx1"/>
                </a:solidFill>
                <a:latin typeface="+mj-lt"/>
              </a:rPr>
              <a:t>. (1 </a:t>
            </a:r>
            <a:r>
              <a:rPr lang="en-US" sz="1800" b="1" dirty="0" err="1" smtClean="0">
                <a:solidFill>
                  <a:schemeClr val="tx1"/>
                </a:solidFill>
                <a:latin typeface="+mj-lt"/>
              </a:rPr>
              <a:t>Mos</a:t>
            </a:r>
            <a:r>
              <a:rPr lang="en-US" sz="1800" b="1" dirty="0" smtClean="0">
                <a:solidFill>
                  <a:schemeClr val="tx1"/>
                </a:solidFill>
                <a:latin typeface="+mj-lt"/>
              </a:rPr>
              <a:t> 2,2.3).</a:t>
            </a:r>
          </a:p>
          <a:p>
            <a:pPr marL="457200" indent="-457200" algn="l">
              <a:buAutoNum type="arabicPeriod"/>
            </a:pPr>
            <a:r>
              <a:rPr lang="en-US" sz="1800" b="1" dirty="0" smtClean="0">
                <a:solidFill>
                  <a:schemeClr val="tx1"/>
                </a:solidFill>
                <a:latin typeface="+mj-lt"/>
              </a:rPr>
              <a:t>I De </a:t>
            </a:r>
            <a:r>
              <a:rPr lang="en-US" sz="1800" b="1" dirty="0" err="1" smtClean="0">
                <a:solidFill>
                  <a:schemeClr val="tx1"/>
                </a:solidFill>
                <a:latin typeface="+mj-lt"/>
              </a:rPr>
              <a:t>ti</a:t>
            </a:r>
            <a:r>
              <a:rPr lang="en-US" sz="1800" b="1" dirty="0" smtClean="0">
                <a:solidFill>
                  <a:schemeClr val="tx1"/>
                </a:solidFill>
                <a:latin typeface="+mj-lt"/>
              </a:rPr>
              <a:t> bud </a:t>
            </a:r>
            <a:r>
              <a:rPr lang="en-US" sz="1800" b="1" dirty="0" err="1" smtClean="0">
                <a:solidFill>
                  <a:schemeClr val="tx1"/>
                </a:solidFill>
                <a:latin typeface="+mj-lt"/>
              </a:rPr>
              <a:t>har</a:t>
            </a:r>
            <a:r>
              <a:rPr lang="en-US" sz="1800" b="1" dirty="0" smtClean="0">
                <a:solidFill>
                  <a:schemeClr val="tx1"/>
                </a:solidFill>
                <a:latin typeface="+mj-lt"/>
              </a:rPr>
              <a:t> </a:t>
            </a:r>
            <a:r>
              <a:rPr lang="en-US" sz="1800" b="1" dirty="0" err="1" smtClean="0">
                <a:solidFill>
                  <a:schemeClr val="tx1"/>
                </a:solidFill>
                <a:latin typeface="+mj-lt"/>
              </a:rPr>
              <a:t>Gud</a:t>
            </a:r>
            <a:r>
              <a:rPr lang="en-US" sz="1800" b="1" dirty="0" smtClean="0">
                <a:solidFill>
                  <a:schemeClr val="tx1"/>
                </a:solidFill>
                <a:latin typeface="+mj-lt"/>
              </a:rPr>
              <a:t> </a:t>
            </a:r>
            <a:r>
              <a:rPr lang="en-US" sz="1800" b="1" dirty="0" err="1" smtClean="0">
                <a:solidFill>
                  <a:schemeClr val="tx1"/>
                </a:solidFill>
                <a:latin typeface="+mj-lt"/>
              </a:rPr>
              <a:t>bedt</a:t>
            </a:r>
            <a:r>
              <a:rPr lang="en-US" sz="1800" b="1" dirty="0" smtClean="0">
                <a:solidFill>
                  <a:schemeClr val="tx1"/>
                </a:solidFill>
                <a:latin typeface="+mj-lt"/>
              </a:rPr>
              <a:t> </a:t>
            </a:r>
            <a:r>
              <a:rPr lang="en-US" sz="1800" b="1" dirty="0" err="1" smtClean="0">
                <a:solidFill>
                  <a:schemeClr val="tx1"/>
                </a:solidFill>
                <a:latin typeface="+mj-lt"/>
              </a:rPr>
              <a:t>oss</a:t>
            </a:r>
            <a:r>
              <a:rPr lang="en-US" sz="1800" b="1" dirty="0" smtClean="0">
                <a:solidFill>
                  <a:schemeClr val="tx1"/>
                </a:solidFill>
                <a:latin typeface="+mj-lt"/>
              </a:rPr>
              <a:t> </a:t>
            </a:r>
            <a:r>
              <a:rPr lang="en-US" sz="1800" b="1" dirty="0" err="1" smtClean="0">
                <a:solidFill>
                  <a:schemeClr val="tx1"/>
                </a:solidFill>
                <a:latin typeface="+mj-lt"/>
              </a:rPr>
              <a:t>om</a:t>
            </a:r>
            <a:r>
              <a:rPr lang="en-US" sz="1800" b="1" dirty="0" smtClean="0">
                <a:solidFill>
                  <a:schemeClr val="tx1"/>
                </a:solidFill>
                <a:latin typeface="+mj-lt"/>
              </a:rPr>
              <a:t> å </a:t>
            </a:r>
            <a:r>
              <a:rPr lang="en-US" sz="1800" b="1" dirty="0" err="1" smtClean="0">
                <a:solidFill>
                  <a:schemeClr val="tx1"/>
                </a:solidFill>
                <a:latin typeface="+mj-lt"/>
              </a:rPr>
              <a:t>huske</a:t>
            </a:r>
            <a:r>
              <a:rPr lang="en-US" sz="1800" b="1" dirty="0" smtClean="0">
                <a:solidFill>
                  <a:schemeClr val="tx1"/>
                </a:solidFill>
                <a:latin typeface="+mj-lt"/>
              </a:rPr>
              <a:t> </a:t>
            </a:r>
            <a:r>
              <a:rPr lang="en-US" sz="1800" b="1" dirty="0" err="1" smtClean="0">
                <a:solidFill>
                  <a:schemeClr val="tx1"/>
                </a:solidFill>
                <a:latin typeface="+mj-lt"/>
              </a:rPr>
              <a:t>sabbatsdagen</a:t>
            </a:r>
            <a:r>
              <a:rPr lang="en-US" sz="1800" b="1" dirty="0" smtClean="0">
                <a:solidFill>
                  <a:schemeClr val="tx1"/>
                </a:solidFill>
                <a:latin typeface="+mj-lt"/>
              </a:rPr>
              <a:t> og </a:t>
            </a:r>
            <a:r>
              <a:rPr lang="en-US" sz="1800" b="1" dirty="0" err="1" smtClean="0">
                <a:solidFill>
                  <a:schemeClr val="tx1"/>
                </a:solidFill>
                <a:latin typeface="+mj-lt"/>
              </a:rPr>
              <a:t>holde</a:t>
            </a:r>
            <a:r>
              <a:rPr lang="en-US" sz="1800" b="1" dirty="0" smtClean="0">
                <a:solidFill>
                  <a:schemeClr val="tx1"/>
                </a:solidFill>
                <a:latin typeface="+mj-lt"/>
              </a:rPr>
              <a:t> den </a:t>
            </a:r>
            <a:r>
              <a:rPr lang="en-US" sz="1800" b="1" dirty="0" err="1" smtClean="0">
                <a:solidFill>
                  <a:schemeClr val="tx1"/>
                </a:solidFill>
                <a:latin typeface="+mj-lt"/>
              </a:rPr>
              <a:t>hellig</a:t>
            </a:r>
            <a:r>
              <a:rPr lang="en-US" sz="1800" b="1" dirty="0" smtClean="0">
                <a:solidFill>
                  <a:schemeClr val="tx1"/>
                </a:solidFill>
                <a:latin typeface="+mj-lt"/>
              </a:rPr>
              <a:t>. (2 </a:t>
            </a:r>
            <a:r>
              <a:rPr lang="en-US" sz="1800" b="1" dirty="0" err="1" smtClean="0">
                <a:solidFill>
                  <a:schemeClr val="tx1"/>
                </a:solidFill>
                <a:latin typeface="+mj-lt"/>
              </a:rPr>
              <a:t>Mos</a:t>
            </a:r>
            <a:r>
              <a:rPr lang="en-US" sz="1800" b="1" dirty="0" smtClean="0">
                <a:solidFill>
                  <a:schemeClr val="tx1"/>
                </a:solidFill>
                <a:latin typeface="+mj-lt"/>
              </a:rPr>
              <a:t> 20,8).</a:t>
            </a:r>
          </a:p>
          <a:p>
            <a:pPr marL="457200" indent="-457200" algn="l">
              <a:buAutoNum type="arabicPeriod"/>
            </a:pPr>
            <a:r>
              <a:rPr lang="en-US" sz="1800" b="1" dirty="0" err="1" smtClean="0">
                <a:solidFill>
                  <a:schemeClr val="tx1"/>
                </a:solidFill>
                <a:latin typeface="+mj-lt"/>
              </a:rPr>
              <a:t>Sabbaten</a:t>
            </a:r>
            <a:r>
              <a:rPr lang="en-US" sz="1800" b="1" dirty="0" smtClean="0">
                <a:solidFill>
                  <a:schemeClr val="tx1"/>
                </a:solidFill>
                <a:latin typeface="+mj-lt"/>
              </a:rPr>
              <a:t> </a:t>
            </a:r>
            <a:r>
              <a:rPr lang="en-US" sz="1800" b="1" dirty="0" err="1" smtClean="0">
                <a:solidFill>
                  <a:schemeClr val="tx1"/>
                </a:solidFill>
                <a:latin typeface="+mj-lt"/>
              </a:rPr>
              <a:t>minner</a:t>
            </a:r>
            <a:r>
              <a:rPr lang="en-US" sz="1800" b="1" dirty="0" smtClean="0">
                <a:solidFill>
                  <a:schemeClr val="tx1"/>
                </a:solidFill>
                <a:latin typeface="+mj-lt"/>
              </a:rPr>
              <a:t> </a:t>
            </a:r>
            <a:r>
              <a:rPr lang="en-US" sz="1800" b="1" dirty="0" err="1" smtClean="0">
                <a:solidFill>
                  <a:schemeClr val="tx1"/>
                </a:solidFill>
                <a:latin typeface="+mj-lt"/>
              </a:rPr>
              <a:t>oss</a:t>
            </a:r>
            <a:r>
              <a:rPr lang="en-US" sz="1800" b="1" dirty="0" smtClean="0">
                <a:solidFill>
                  <a:schemeClr val="tx1"/>
                </a:solidFill>
                <a:latin typeface="+mj-lt"/>
              </a:rPr>
              <a:t> </a:t>
            </a:r>
            <a:r>
              <a:rPr lang="en-US" sz="1800" b="1" dirty="0" err="1" smtClean="0">
                <a:solidFill>
                  <a:schemeClr val="tx1"/>
                </a:solidFill>
                <a:latin typeface="+mj-lt"/>
              </a:rPr>
              <a:t>om</a:t>
            </a:r>
            <a:r>
              <a:rPr lang="en-US" sz="1800" b="1" dirty="0" smtClean="0">
                <a:solidFill>
                  <a:schemeClr val="tx1"/>
                </a:solidFill>
                <a:latin typeface="+mj-lt"/>
              </a:rPr>
              <a:t> </a:t>
            </a:r>
            <a:r>
              <a:rPr lang="en-US" sz="1800" b="1" dirty="0" err="1" smtClean="0">
                <a:solidFill>
                  <a:schemeClr val="tx1"/>
                </a:solidFill>
                <a:latin typeface="+mj-lt"/>
              </a:rPr>
              <a:t>Guds</a:t>
            </a:r>
            <a:r>
              <a:rPr lang="en-US" sz="1800" b="1" dirty="0" smtClean="0">
                <a:solidFill>
                  <a:schemeClr val="tx1"/>
                </a:solidFill>
                <a:latin typeface="+mj-lt"/>
              </a:rPr>
              <a:t> </a:t>
            </a:r>
            <a:r>
              <a:rPr lang="en-US" sz="1800" b="1" dirty="0" err="1" smtClean="0">
                <a:solidFill>
                  <a:schemeClr val="tx1"/>
                </a:solidFill>
                <a:latin typeface="+mj-lt"/>
              </a:rPr>
              <a:t>skapermakt</a:t>
            </a:r>
            <a:r>
              <a:rPr lang="en-US" sz="1800" b="1" dirty="0" smtClean="0">
                <a:solidFill>
                  <a:schemeClr val="tx1"/>
                </a:solidFill>
                <a:latin typeface="+mj-lt"/>
              </a:rPr>
              <a:t> og at </a:t>
            </a:r>
            <a:r>
              <a:rPr lang="en-US" sz="1800" b="1" dirty="0" err="1" smtClean="0">
                <a:solidFill>
                  <a:schemeClr val="tx1"/>
                </a:solidFill>
                <a:latin typeface="+mj-lt"/>
              </a:rPr>
              <a:t>han</a:t>
            </a:r>
            <a:r>
              <a:rPr lang="en-US" sz="1800" b="1" dirty="0" smtClean="0">
                <a:solidFill>
                  <a:schemeClr val="tx1"/>
                </a:solidFill>
                <a:latin typeface="+mj-lt"/>
              </a:rPr>
              <a:t> </a:t>
            </a:r>
            <a:r>
              <a:rPr lang="en-US" sz="1800" b="1" dirty="0" err="1" smtClean="0">
                <a:solidFill>
                  <a:schemeClr val="tx1"/>
                </a:solidFill>
                <a:latin typeface="+mj-lt"/>
              </a:rPr>
              <a:t>skapte</a:t>
            </a:r>
            <a:r>
              <a:rPr lang="en-US" sz="1800" b="1" dirty="0" smtClean="0">
                <a:solidFill>
                  <a:schemeClr val="tx1"/>
                </a:solidFill>
                <a:latin typeface="+mj-lt"/>
              </a:rPr>
              <a:t> den for </a:t>
            </a:r>
            <a:r>
              <a:rPr lang="en-US" sz="1800" b="1" dirty="0" err="1" smtClean="0">
                <a:solidFill>
                  <a:schemeClr val="tx1"/>
                </a:solidFill>
                <a:latin typeface="+mj-lt"/>
              </a:rPr>
              <a:t>menneskets</a:t>
            </a:r>
            <a:r>
              <a:rPr lang="en-US" sz="1800" b="1" dirty="0" smtClean="0">
                <a:solidFill>
                  <a:schemeClr val="tx1"/>
                </a:solidFill>
                <a:latin typeface="+mj-lt"/>
              </a:rPr>
              <a:t> </a:t>
            </a:r>
            <a:r>
              <a:rPr lang="en-US" sz="1800" b="1" dirty="0" err="1" smtClean="0">
                <a:solidFill>
                  <a:schemeClr val="tx1"/>
                </a:solidFill>
                <a:latin typeface="+mj-lt"/>
              </a:rPr>
              <a:t>skyld</a:t>
            </a:r>
            <a:r>
              <a:rPr lang="en-US" sz="1800" b="1" dirty="0" smtClean="0">
                <a:solidFill>
                  <a:schemeClr val="tx1"/>
                </a:solidFill>
                <a:latin typeface="+mj-lt"/>
              </a:rPr>
              <a:t>. (Mark 2,27.28).</a:t>
            </a:r>
          </a:p>
          <a:p>
            <a:pPr marL="457200" indent="-457200" algn="l">
              <a:buAutoNum type="arabicPeriod"/>
            </a:pPr>
            <a:r>
              <a:rPr lang="en-US" sz="1800" b="1" dirty="0" err="1" smtClean="0">
                <a:solidFill>
                  <a:schemeClr val="tx1"/>
                </a:solidFill>
                <a:latin typeface="+mj-lt"/>
              </a:rPr>
              <a:t>Sabbaten</a:t>
            </a:r>
            <a:r>
              <a:rPr lang="en-US" sz="1800" b="1" dirty="0" smtClean="0">
                <a:solidFill>
                  <a:schemeClr val="tx1"/>
                </a:solidFill>
                <a:latin typeface="+mj-lt"/>
              </a:rPr>
              <a:t> </a:t>
            </a:r>
            <a:r>
              <a:rPr lang="en-US" sz="1800" b="1" dirty="0" err="1" smtClean="0">
                <a:solidFill>
                  <a:schemeClr val="tx1"/>
                </a:solidFill>
                <a:latin typeface="+mj-lt"/>
              </a:rPr>
              <a:t>er</a:t>
            </a:r>
            <a:r>
              <a:rPr lang="en-US" sz="1800" b="1" dirty="0" smtClean="0">
                <a:solidFill>
                  <a:schemeClr val="tx1"/>
                </a:solidFill>
                <a:latin typeface="+mj-lt"/>
              </a:rPr>
              <a:t> et </a:t>
            </a:r>
            <a:r>
              <a:rPr lang="en-US" sz="1800" b="1" dirty="0" err="1" smtClean="0">
                <a:solidFill>
                  <a:schemeClr val="tx1"/>
                </a:solidFill>
                <a:latin typeface="+mj-lt"/>
              </a:rPr>
              <a:t>tegn</a:t>
            </a:r>
            <a:r>
              <a:rPr lang="en-US" sz="1800" b="1" dirty="0" smtClean="0">
                <a:solidFill>
                  <a:schemeClr val="tx1"/>
                </a:solidFill>
                <a:latin typeface="+mj-lt"/>
              </a:rPr>
              <a:t> </a:t>
            </a:r>
            <a:r>
              <a:rPr lang="en-US" sz="1800" b="1" dirty="0" err="1" smtClean="0">
                <a:solidFill>
                  <a:schemeClr val="tx1"/>
                </a:solidFill>
                <a:latin typeface="+mj-lt"/>
              </a:rPr>
              <a:t>på</a:t>
            </a:r>
            <a:r>
              <a:rPr lang="en-US" sz="1800" b="1" dirty="0" smtClean="0">
                <a:solidFill>
                  <a:schemeClr val="tx1"/>
                </a:solidFill>
                <a:latin typeface="+mj-lt"/>
              </a:rPr>
              <a:t> </a:t>
            </a:r>
            <a:r>
              <a:rPr lang="en-US" sz="1800" b="1" dirty="0" err="1" smtClean="0">
                <a:solidFill>
                  <a:schemeClr val="tx1"/>
                </a:solidFill>
                <a:latin typeface="+mj-lt"/>
              </a:rPr>
              <a:t>Guds</a:t>
            </a:r>
            <a:r>
              <a:rPr lang="en-US" sz="1800" b="1" dirty="0" smtClean="0">
                <a:solidFill>
                  <a:schemeClr val="tx1"/>
                </a:solidFill>
                <a:latin typeface="+mj-lt"/>
              </a:rPr>
              <a:t> </a:t>
            </a:r>
            <a:r>
              <a:rPr lang="en-US" sz="1800" b="1" dirty="0" err="1" smtClean="0">
                <a:solidFill>
                  <a:schemeClr val="tx1"/>
                </a:solidFill>
                <a:latin typeface="+mj-lt"/>
              </a:rPr>
              <a:t>skapermakt</a:t>
            </a:r>
            <a:r>
              <a:rPr lang="en-US" sz="1800" b="1" dirty="0" smtClean="0">
                <a:solidFill>
                  <a:schemeClr val="tx1"/>
                </a:solidFill>
                <a:latin typeface="+mj-lt"/>
              </a:rPr>
              <a:t> og at </a:t>
            </a:r>
            <a:r>
              <a:rPr lang="en-US" sz="1800" b="1" dirty="0" err="1" smtClean="0">
                <a:solidFill>
                  <a:schemeClr val="tx1"/>
                </a:solidFill>
                <a:latin typeface="+mj-lt"/>
              </a:rPr>
              <a:t>han</a:t>
            </a:r>
            <a:r>
              <a:rPr lang="en-US" sz="1800" b="1" dirty="0" smtClean="0">
                <a:solidFill>
                  <a:schemeClr val="tx1"/>
                </a:solidFill>
                <a:latin typeface="+mj-lt"/>
              </a:rPr>
              <a:t> </a:t>
            </a:r>
            <a:r>
              <a:rPr lang="en-US" sz="1800" b="1" dirty="0" err="1" smtClean="0">
                <a:solidFill>
                  <a:schemeClr val="tx1"/>
                </a:solidFill>
                <a:latin typeface="+mj-lt"/>
              </a:rPr>
              <a:t>helliger</a:t>
            </a:r>
            <a:r>
              <a:rPr lang="en-US" sz="1800" b="1" dirty="0" smtClean="0">
                <a:solidFill>
                  <a:schemeClr val="tx1"/>
                </a:solidFill>
                <a:latin typeface="+mj-lt"/>
              </a:rPr>
              <a:t> </a:t>
            </a:r>
            <a:r>
              <a:rPr lang="en-US" sz="1800" b="1" dirty="0" err="1" smtClean="0">
                <a:solidFill>
                  <a:schemeClr val="tx1"/>
                </a:solidFill>
                <a:latin typeface="+mj-lt"/>
              </a:rPr>
              <a:t>sitt</a:t>
            </a:r>
            <a:r>
              <a:rPr lang="en-US" sz="1800" b="1" dirty="0" smtClean="0">
                <a:solidFill>
                  <a:schemeClr val="tx1"/>
                </a:solidFill>
                <a:latin typeface="+mj-lt"/>
              </a:rPr>
              <a:t> folk.        (2 </a:t>
            </a:r>
            <a:r>
              <a:rPr lang="en-US" sz="1800" b="1" dirty="0" err="1" smtClean="0">
                <a:solidFill>
                  <a:schemeClr val="tx1"/>
                </a:solidFill>
                <a:latin typeface="+mj-lt"/>
              </a:rPr>
              <a:t>Mos</a:t>
            </a:r>
            <a:r>
              <a:rPr lang="en-US" sz="1800" b="1" dirty="0" smtClean="0">
                <a:solidFill>
                  <a:schemeClr val="tx1"/>
                </a:solidFill>
                <a:latin typeface="+mj-lt"/>
              </a:rPr>
              <a:t> 31,17; </a:t>
            </a:r>
            <a:r>
              <a:rPr lang="en-US" sz="1800" b="1" dirty="0" err="1" smtClean="0">
                <a:solidFill>
                  <a:schemeClr val="tx1"/>
                </a:solidFill>
                <a:latin typeface="+mj-lt"/>
              </a:rPr>
              <a:t>Esek</a:t>
            </a:r>
            <a:r>
              <a:rPr lang="en-US" sz="1800" b="1" dirty="0" smtClean="0">
                <a:solidFill>
                  <a:schemeClr val="tx1"/>
                </a:solidFill>
                <a:latin typeface="+mj-lt"/>
              </a:rPr>
              <a:t> 20,12).</a:t>
            </a:r>
          </a:p>
          <a:p>
            <a:pPr marL="457200" indent="-457200" algn="l">
              <a:buAutoNum type="arabicPeriod"/>
            </a:pPr>
            <a:r>
              <a:rPr lang="en-US" sz="1800" b="1" dirty="0" smtClean="0">
                <a:solidFill>
                  <a:schemeClr val="tx1"/>
                </a:solidFill>
                <a:latin typeface="+mj-lt"/>
              </a:rPr>
              <a:t>Jesus </a:t>
            </a:r>
            <a:r>
              <a:rPr lang="en-US" sz="1800" b="1" dirty="0" err="1" smtClean="0">
                <a:solidFill>
                  <a:schemeClr val="tx1"/>
                </a:solidFill>
                <a:latin typeface="+mj-lt"/>
              </a:rPr>
              <a:t>er</a:t>
            </a:r>
            <a:r>
              <a:rPr lang="en-US" sz="1800" b="1" dirty="0" smtClean="0">
                <a:solidFill>
                  <a:schemeClr val="tx1"/>
                </a:solidFill>
                <a:latin typeface="+mj-lt"/>
              </a:rPr>
              <a:t> </a:t>
            </a:r>
            <a:r>
              <a:rPr lang="en-US" sz="1800" b="1" dirty="0" err="1" smtClean="0">
                <a:solidFill>
                  <a:schemeClr val="tx1"/>
                </a:solidFill>
                <a:latin typeface="+mj-lt"/>
              </a:rPr>
              <a:t>Skaperen</a:t>
            </a:r>
            <a:r>
              <a:rPr lang="en-US" sz="1800" b="1" dirty="0" smtClean="0">
                <a:solidFill>
                  <a:schemeClr val="tx1"/>
                </a:solidFill>
                <a:latin typeface="+mj-lt"/>
              </a:rPr>
              <a:t> og </a:t>
            </a:r>
            <a:r>
              <a:rPr lang="en-US" sz="1800" b="1" dirty="0" err="1" smtClean="0">
                <a:solidFill>
                  <a:schemeClr val="tx1"/>
                </a:solidFill>
                <a:latin typeface="+mj-lt"/>
              </a:rPr>
              <a:t>ved</a:t>
            </a:r>
            <a:r>
              <a:rPr lang="en-US" sz="1800" b="1" dirty="0" smtClean="0">
                <a:solidFill>
                  <a:schemeClr val="tx1"/>
                </a:solidFill>
                <a:latin typeface="+mj-lt"/>
              </a:rPr>
              <a:t> å </a:t>
            </a:r>
            <a:r>
              <a:rPr lang="en-US" sz="1800" b="1" dirty="0" err="1" smtClean="0">
                <a:solidFill>
                  <a:schemeClr val="tx1"/>
                </a:solidFill>
                <a:latin typeface="+mj-lt"/>
              </a:rPr>
              <a:t>holde</a:t>
            </a:r>
            <a:r>
              <a:rPr lang="en-US" sz="1800" b="1" dirty="0" smtClean="0">
                <a:solidFill>
                  <a:schemeClr val="tx1"/>
                </a:solidFill>
                <a:latin typeface="+mj-lt"/>
              </a:rPr>
              <a:t> den </a:t>
            </a:r>
            <a:r>
              <a:rPr lang="en-US" sz="1800" b="1" dirty="0" err="1" smtClean="0">
                <a:solidFill>
                  <a:schemeClr val="tx1"/>
                </a:solidFill>
                <a:latin typeface="+mj-lt"/>
              </a:rPr>
              <a:t>sjuende</a:t>
            </a:r>
            <a:r>
              <a:rPr lang="en-US" sz="1800" b="1" dirty="0" smtClean="0">
                <a:solidFill>
                  <a:schemeClr val="tx1"/>
                </a:solidFill>
                <a:latin typeface="+mj-lt"/>
              </a:rPr>
              <a:t> </a:t>
            </a:r>
            <a:r>
              <a:rPr lang="en-US" sz="1800" b="1" dirty="0" err="1" smtClean="0">
                <a:solidFill>
                  <a:schemeClr val="tx1"/>
                </a:solidFill>
                <a:latin typeface="+mj-lt"/>
              </a:rPr>
              <a:t>dagen</a:t>
            </a:r>
            <a:r>
              <a:rPr lang="en-US" sz="1800" b="1" dirty="0" smtClean="0">
                <a:solidFill>
                  <a:schemeClr val="tx1"/>
                </a:solidFill>
                <a:latin typeface="+mj-lt"/>
              </a:rPr>
              <a:t> </a:t>
            </a:r>
            <a:r>
              <a:rPr lang="en-US" sz="1800" b="1" dirty="0" err="1" smtClean="0">
                <a:solidFill>
                  <a:schemeClr val="tx1"/>
                </a:solidFill>
                <a:latin typeface="+mj-lt"/>
              </a:rPr>
              <a:t>som</a:t>
            </a:r>
            <a:r>
              <a:rPr lang="en-US" sz="1800" b="1" dirty="0" smtClean="0">
                <a:solidFill>
                  <a:schemeClr val="tx1"/>
                </a:solidFill>
                <a:latin typeface="+mj-lt"/>
              </a:rPr>
              <a:t> </a:t>
            </a:r>
            <a:r>
              <a:rPr lang="en-US" sz="1800" b="1" dirty="0" err="1" smtClean="0">
                <a:solidFill>
                  <a:schemeClr val="tx1"/>
                </a:solidFill>
                <a:latin typeface="+mj-lt"/>
              </a:rPr>
              <a:t>sabbat</a:t>
            </a:r>
            <a:r>
              <a:rPr lang="en-US" sz="1800" b="1" dirty="0" smtClean="0">
                <a:solidFill>
                  <a:schemeClr val="tx1"/>
                </a:solidFill>
                <a:latin typeface="+mj-lt"/>
              </a:rPr>
              <a:t> </a:t>
            </a:r>
            <a:r>
              <a:rPr lang="en-US" sz="1800" b="1" dirty="0" err="1" smtClean="0">
                <a:solidFill>
                  <a:schemeClr val="tx1"/>
                </a:solidFill>
                <a:latin typeface="+mj-lt"/>
              </a:rPr>
              <a:t>gir</a:t>
            </a:r>
            <a:r>
              <a:rPr lang="en-US" sz="1800" b="1" dirty="0" smtClean="0">
                <a:solidFill>
                  <a:schemeClr val="tx1"/>
                </a:solidFill>
                <a:latin typeface="+mj-lt"/>
              </a:rPr>
              <a:t> vi </a:t>
            </a:r>
            <a:r>
              <a:rPr lang="en-US" sz="1800" b="1" dirty="0" err="1" smtClean="0">
                <a:solidFill>
                  <a:schemeClr val="tx1"/>
                </a:solidFill>
                <a:latin typeface="+mj-lt"/>
              </a:rPr>
              <a:t>til</a:t>
            </a:r>
            <a:r>
              <a:rPr lang="en-US" sz="1800" b="1" dirty="0" smtClean="0">
                <a:solidFill>
                  <a:schemeClr val="tx1"/>
                </a:solidFill>
                <a:latin typeface="+mj-lt"/>
              </a:rPr>
              <a:t> </a:t>
            </a:r>
            <a:r>
              <a:rPr lang="en-US" sz="1800" b="1" dirty="0" err="1" smtClean="0">
                <a:solidFill>
                  <a:schemeClr val="tx1"/>
                </a:solidFill>
                <a:latin typeface="+mj-lt"/>
              </a:rPr>
              <a:t>kjenne</a:t>
            </a:r>
            <a:r>
              <a:rPr lang="en-US" sz="1800" b="1" dirty="0" smtClean="0">
                <a:solidFill>
                  <a:schemeClr val="tx1"/>
                </a:solidFill>
                <a:latin typeface="+mj-lt"/>
              </a:rPr>
              <a:t> </a:t>
            </a:r>
            <a:r>
              <a:rPr lang="en-US" sz="1800" b="1" dirty="0" err="1" smtClean="0">
                <a:solidFill>
                  <a:schemeClr val="tx1"/>
                </a:solidFill>
                <a:latin typeface="+mj-lt"/>
              </a:rPr>
              <a:t>vår</a:t>
            </a:r>
            <a:r>
              <a:rPr lang="en-US" sz="1800" b="1" dirty="0" smtClean="0">
                <a:solidFill>
                  <a:schemeClr val="tx1"/>
                </a:solidFill>
                <a:latin typeface="+mj-lt"/>
              </a:rPr>
              <a:t> </a:t>
            </a:r>
            <a:r>
              <a:rPr lang="en-US" sz="1800" b="1" dirty="0" err="1" smtClean="0">
                <a:solidFill>
                  <a:schemeClr val="tx1"/>
                </a:solidFill>
                <a:latin typeface="+mj-lt"/>
              </a:rPr>
              <a:t>tro</a:t>
            </a:r>
            <a:r>
              <a:rPr lang="en-US" sz="1800" b="1" dirty="0" smtClean="0">
                <a:solidFill>
                  <a:schemeClr val="tx1"/>
                </a:solidFill>
                <a:latin typeface="+mj-lt"/>
              </a:rPr>
              <a:t> </a:t>
            </a:r>
            <a:r>
              <a:rPr lang="en-US" sz="1800" b="1" dirty="0" err="1" smtClean="0">
                <a:solidFill>
                  <a:schemeClr val="tx1"/>
                </a:solidFill>
                <a:latin typeface="+mj-lt"/>
              </a:rPr>
              <a:t>på</a:t>
            </a:r>
            <a:r>
              <a:rPr lang="en-US" sz="1800" b="1" dirty="0" smtClean="0">
                <a:solidFill>
                  <a:schemeClr val="tx1"/>
                </a:solidFill>
                <a:latin typeface="+mj-lt"/>
              </a:rPr>
              <a:t> Jesus, </a:t>
            </a:r>
            <a:r>
              <a:rPr lang="en-US" sz="1800" b="1" dirty="0" err="1" smtClean="0">
                <a:solidFill>
                  <a:schemeClr val="tx1"/>
                </a:solidFill>
                <a:latin typeface="+mj-lt"/>
              </a:rPr>
              <a:t>både</a:t>
            </a:r>
            <a:r>
              <a:rPr lang="en-US" sz="1800" b="1" dirty="0" smtClean="0">
                <a:solidFill>
                  <a:schemeClr val="tx1"/>
                </a:solidFill>
                <a:latin typeface="+mj-lt"/>
              </a:rPr>
              <a:t> </a:t>
            </a:r>
            <a:r>
              <a:rPr lang="en-US" sz="1800" b="1" dirty="0" err="1" smtClean="0">
                <a:solidFill>
                  <a:schemeClr val="tx1"/>
                </a:solidFill>
                <a:latin typeface="+mj-lt"/>
              </a:rPr>
              <a:t>som</a:t>
            </a:r>
            <a:r>
              <a:rPr lang="en-US" sz="1800" b="1" dirty="0" smtClean="0">
                <a:solidFill>
                  <a:schemeClr val="tx1"/>
                </a:solidFill>
                <a:latin typeface="+mj-lt"/>
              </a:rPr>
              <a:t> </a:t>
            </a:r>
            <a:r>
              <a:rPr lang="en-US" sz="1800" b="1" dirty="0" err="1" smtClean="0">
                <a:solidFill>
                  <a:schemeClr val="tx1"/>
                </a:solidFill>
                <a:latin typeface="+mj-lt"/>
              </a:rPr>
              <a:t>skaper</a:t>
            </a:r>
            <a:r>
              <a:rPr lang="en-US" sz="1800" b="1" dirty="0" smtClean="0">
                <a:solidFill>
                  <a:schemeClr val="tx1"/>
                </a:solidFill>
                <a:latin typeface="+mj-lt"/>
              </a:rPr>
              <a:t> og </a:t>
            </a:r>
            <a:r>
              <a:rPr lang="en-US" sz="1800" b="1" dirty="0" err="1" smtClean="0">
                <a:solidFill>
                  <a:schemeClr val="tx1"/>
                </a:solidFill>
                <a:latin typeface="+mj-lt"/>
              </a:rPr>
              <a:t>frelser</a:t>
            </a:r>
            <a:r>
              <a:rPr lang="en-US" sz="1800" b="1" dirty="0" smtClean="0">
                <a:solidFill>
                  <a:schemeClr val="tx1"/>
                </a:solidFill>
                <a:latin typeface="+mj-lt"/>
              </a:rPr>
              <a:t>.                                 (</a:t>
            </a:r>
            <a:r>
              <a:rPr lang="en-US" sz="1800" b="1" dirty="0" err="1" smtClean="0">
                <a:solidFill>
                  <a:schemeClr val="tx1"/>
                </a:solidFill>
                <a:latin typeface="+mj-lt"/>
              </a:rPr>
              <a:t>Joh</a:t>
            </a:r>
            <a:r>
              <a:rPr lang="en-US" sz="1800" b="1" dirty="0" smtClean="0">
                <a:solidFill>
                  <a:schemeClr val="tx1"/>
                </a:solidFill>
                <a:latin typeface="+mj-lt"/>
              </a:rPr>
              <a:t> 1,1-3; </a:t>
            </a:r>
            <a:r>
              <a:rPr lang="en-US" sz="1800" b="1" dirty="0" err="1" smtClean="0">
                <a:solidFill>
                  <a:schemeClr val="tx1"/>
                </a:solidFill>
                <a:latin typeface="+mj-lt"/>
              </a:rPr>
              <a:t>Kol</a:t>
            </a:r>
            <a:r>
              <a:rPr lang="en-US" sz="1800" b="1" dirty="0" smtClean="0">
                <a:solidFill>
                  <a:schemeClr val="tx1"/>
                </a:solidFill>
                <a:latin typeface="+mj-lt"/>
              </a:rPr>
              <a:t> 1,15-20; </a:t>
            </a:r>
            <a:r>
              <a:rPr lang="en-US" sz="1800" b="1" dirty="0" err="1" smtClean="0">
                <a:solidFill>
                  <a:schemeClr val="tx1"/>
                </a:solidFill>
                <a:latin typeface="+mj-lt"/>
              </a:rPr>
              <a:t>Heb</a:t>
            </a:r>
            <a:r>
              <a:rPr lang="en-US" sz="1800" b="1" dirty="0" smtClean="0">
                <a:solidFill>
                  <a:schemeClr val="tx1"/>
                </a:solidFill>
                <a:latin typeface="+mj-lt"/>
              </a:rPr>
              <a:t> 1,1.2).</a:t>
            </a:r>
          </a:p>
          <a:p>
            <a:pPr marL="457200" indent="-457200" algn="l">
              <a:buAutoNum type="arabicPeriod"/>
            </a:pPr>
            <a:r>
              <a:rPr lang="en-US" sz="1800" b="1" dirty="0" err="1" smtClean="0">
                <a:solidFill>
                  <a:schemeClr val="tx1"/>
                </a:solidFill>
                <a:latin typeface="+mj-lt"/>
              </a:rPr>
              <a:t>Sabbaten</a:t>
            </a:r>
            <a:r>
              <a:rPr lang="en-US" sz="1800" b="1" dirty="0" smtClean="0">
                <a:solidFill>
                  <a:schemeClr val="tx1"/>
                </a:solidFill>
                <a:latin typeface="+mj-lt"/>
              </a:rPr>
              <a:t> </a:t>
            </a:r>
            <a:r>
              <a:rPr lang="en-US" sz="1800" b="1" dirty="0" err="1" smtClean="0">
                <a:solidFill>
                  <a:schemeClr val="tx1"/>
                </a:solidFill>
                <a:latin typeface="+mj-lt"/>
              </a:rPr>
              <a:t>er</a:t>
            </a:r>
            <a:r>
              <a:rPr lang="en-US" sz="1800" b="1" dirty="0" smtClean="0">
                <a:solidFill>
                  <a:schemeClr val="tx1"/>
                </a:solidFill>
                <a:latin typeface="+mj-lt"/>
              </a:rPr>
              <a:t> </a:t>
            </a:r>
            <a:r>
              <a:rPr lang="en-US" sz="1800" b="1" dirty="0" err="1" smtClean="0">
                <a:solidFill>
                  <a:schemeClr val="tx1"/>
                </a:solidFill>
                <a:latin typeface="+mj-lt"/>
              </a:rPr>
              <a:t>ikke</a:t>
            </a:r>
            <a:r>
              <a:rPr lang="en-US" sz="1800" b="1" dirty="0" smtClean="0">
                <a:solidFill>
                  <a:schemeClr val="tx1"/>
                </a:solidFill>
                <a:latin typeface="+mj-lt"/>
              </a:rPr>
              <a:t> en </a:t>
            </a:r>
            <a:r>
              <a:rPr lang="en-US" sz="1800" b="1" dirty="0" err="1" smtClean="0">
                <a:solidFill>
                  <a:schemeClr val="tx1"/>
                </a:solidFill>
                <a:latin typeface="+mj-lt"/>
              </a:rPr>
              <a:t>jødisk</a:t>
            </a:r>
            <a:r>
              <a:rPr lang="en-US" sz="1800" b="1" dirty="0" smtClean="0">
                <a:solidFill>
                  <a:schemeClr val="tx1"/>
                </a:solidFill>
                <a:latin typeface="+mj-lt"/>
              </a:rPr>
              <a:t> </a:t>
            </a:r>
            <a:r>
              <a:rPr lang="en-US" sz="1800" b="1" dirty="0" err="1" smtClean="0">
                <a:solidFill>
                  <a:schemeClr val="tx1"/>
                </a:solidFill>
                <a:latin typeface="+mj-lt"/>
              </a:rPr>
              <a:t>oppfinnelse</a:t>
            </a:r>
            <a:r>
              <a:rPr lang="en-US" sz="1800" b="1" dirty="0">
                <a:solidFill>
                  <a:schemeClr val="tx1"/>
                </a:solidFill>
                <a:latin typeface="+mj-lt"/>
              </a:rPr>
              <a:t> </a:t>
            </a:r>
            <a:r>
              <a:rPr lang="en-US" sz="1800" b="1" dirty="0" smtClean="0">
                <a:solidFill>
                  <a:schemeClr val="tx1"/>
                </a:solidFill>
                <a:latin typeface="+mj-lt"/>
              </a:rPr>
              <a:t>– den </a:t>
            </a:r>
            <a:r>
              <a:rPr lang="en-US" sz="1800" b="1" dirty="0" err="1" smtClean="0">
                <a:solidFill>
                  <a:schemeClr val="tx1"/>
                </a:solidFill>
                <a:latin typeface="+mj-lt"/>
              </a:rPr>
              <a:t>ble</a:t>
            </a:r>
            <a:r>
              <a:rPr lang="en-US" sz="1800" b="1" dirty="0" smtClean="0">
                <a:solidFill>
                  <a:schemeClr val="tx1"/>
                </a:solidFill>
                <a:latin typeface="+mj-lt"/>
              </a:rPr>
              <a:t> </a:t>
            </a:r>
            <a:r>
              <a:rPr lang="en-US" sz="1800" b="1" dirty="0" err="1" smtClean="0">
                <a:solidFill>
                  <a:schemeClr val="tx1"/>
                </a:solidFill>
                <a:latin typeface="+mj-lt"/>
              </a:rPr>
              <a:t>gitt</a:t>
            </a:r>
            <a:r>
              <a:rPr lang="en-US" sz="1800" b="1" dirty="0" smtClean="0">
                <a:solidFill>
                  <a:schemeClr val="tx1"/>
                </a:solidFill>
                <a:latin typeface="+mj-lt"/>
              </a:rPr>
              <a:t> </a:t>
            </a:r>
            <a:r>
              <a:rPr lang="en-US" sz="1800" b="1" dirty="0" err="1" smtClean="0">
                <a:solidFill>
                  <a:schemeClr val="tx1"/>
                </a:solidFill>
                <a:latin typeface="+mj-lt"/>
              </a:rPr>
              <a:t>oss</a:t>
            </a:r>
            <a:r>
              <a:rPr lang="en-US" sz="1800" b="1" dirty="0" smtClean="0">
                <a:solidFill>
                  <a:schemeClr val="tx1"/>
                </a:solidFill>
                <a:latin typeface="+mj-lt"/>
              </a:rPr>
              <a:t> </a:t>
            </a:r>
            <a:r>
              <a:rPr lang="en-US" sz="1800" b="1" dirty="0" err="1" smtClean="0">
                <a:solidFill>
                  <a:schemeClr val="tx1"/>
                </a:solidFill>
                <a:latin typeface="+mj-lt"/>
              </a:rPr>
              <a:t>av</a:t>
            </a:r>
            <a:r>
              <a:rPr lang="en-US" sz="1800" b="1" dirty="0" smtClean="0">
                <a:solidFill>
                  <a:schemeClr val="tx1"/>
                </a:solidFill>
                <a:latin typeface="+mj-lt"/>
              </a:rPr>
              <a:t> </a:t>
            </a:r>
            <a:r>
              <a:rPr lang="en-US" sz="1800" b="1" dirty="0" err="1" smtClean="0">
                <a:solidFill>
                  <a:schemeClr val="tx1"/>
                </a:solidFill>
                <a:latin typeface="+mj-lt"/>
              </a:rPr>
              <a:t>Gud</a:t>
            </a:r>
            <a:r>
              <a:rPr lang="en-US" sz="1800" b="1" dirty="0" smtClean="0">
                <a:solidFill>
                  <a:schemeClr val="tx1"/>
                </a:solidFill>
                <a:latin typeface="+mj-lt"/>
              </a:rPr>
              <a:t> </a:t>
            </a:r>
            <a:r>
              <a:rPr lang="en-US" sz="1800" b="1" dirty="0" err="1" smtClean="0">
                <a:solidFill>
                  <a:schemeClr val="tx1"/>
                </a:solidFill>
                <a:latin typeface="+mj-lt"/>
              </a:rPr>
              <a:t>lenge</a:t>
            </a:r>
            <a:r>
              <a:rPr lang="en-US" sz="1800" b="1" dirty="0" smtClean="0">
                <a:solidFill>
                  <a:schemeClr val="tx1"/>
                </a:solidFill>
                <a:latin typeface="+mj-lt"/>
              </a:rPr>
              <a:t> </a:t>
            </a:r>
            <a:r>
              <a:rPr lang="en-US" sz="1800" b="1" dirty="0" err="1" smtClean="0">
                <a:solidFill>
                  <a:schemeClr val="tx1"/>
                </a:solidFill>
                <a:latin typeface="+mj-lt"/>
              </a:rPr>
              <a:t>før</a:t>
            </a:r>
            <a:r>
              <a:rPr lang="en-US" sz="1800" b="1" dirty="0" smtClean="0">
                <a:solidFill>
                  <a:schemeClr val="tx1"/>
                </a:solidFill>
                <a:latin typeface="+mj-lt"/>
              </a:rPr>
              <a:t> </a:t>
            </a:r>
            <a:r>
              <a:rPr lang="en-US" sz="1800" b="1" dirty="0" err="1" smtClean="0">
                <a:solidFill>
                  <a:schemeClr val="tx1"/>
                </a:solidFill>
                <a:latin typeface="+mj-lt"/>
              </a:rPr>
              <a:t>israelittene</a:t>
            </a:r>
            <a:r>
              <a:rPr lang="en-US" sz="1800" b="1" dirty="0" smtClean="0">
                <a:solidFill>
                  <a:schemeClr val="tx1"/>
                </a:solidFill>
                <a:latin typeface="+mj-lt"/>
              </a:rPr>
              <a:t> </a:t>
            </a:r>
            <a:r>
              <a:rPr lang="en-US" sz="1800" b="1" dirty="0" err="1" smtClean="0">
                <a:solidFill>
                  <a:schemeClr val="tx1"/>
                </a:solidFill>
                <a:latin typeface="+mj-lt"/>
              </a:rPr>
              <a:t>fikk</a:t>
            </a:r>
            <a:r>
              <a:rPr lang="en-US" sz="1800" b="1" dirty="0" smtClean="0">
                <a:solidFill>
                  <a:schemeClr val="tx1"/>
                </a:solidFill>
                <a:latin typeface="+mj-lt"/>
              </a:rPr>
              <a:t> De </a:t>
            </a:r>
            <a:r>
              <a:rPr lang="en-US" sz="1800" b="1" dirty="0" err="1" smtClean="0">
                <a:solidFill>
                  <a:schemeClr val="tx1"/>
                </a:solidFill>
                <a:latin typeface="+mj-lt"/>
              </a:rPr>
              <a:t>ti</a:t>
            </a:r>
            <a:r>
              <a:rPr lang="en-US" sz="1800" b="1" dirty="0" smtClean="0">
                <a:solidFill>
                  <a:schemeClr val="tx1"/>
                </a:solidFill>
                <a:latin typeface="+mj-lt"/>
              </a:rPr>
              <a:t> bud </a:t>
            </a:r>
            <a:r>
              <a:rPr lang="en-US" sz="1800" b="1" dirty="0" err="1" smtClean="0">
                <a:solidFill>
                  <a:schemeClr val="tx1"/>
                </a:solidFill>
                <a:latin typeface="+mj-lt"/>
              </a:rPr>
              <a:t>på</a:t>
            </a:r>
            <a:r>
              <a:rPr lang="en-US" sz="1800" b="1" dirty="0" smtClean="0">
                <a:solidFill>
                  <a:schemeClr val="tx1"/>
                </a:solidFill>
                <a:latin typeface="+mj-lt"/>
              </a:rPr>
              <a:t> Sinai (2 </a:t>
            </a:r>
            <a:r>
              <a:rPr lang="en-US" sz="1800" b="1" dirty="0" err="1" smtClean="0">
                <a:solidFill>
                  <a:schemeClr val="tx1"/>
                </a:solidFill>
                <a:latin typeface="+mj-lt"/>
              </a:rPr>
              <a:t>Mos</a:t>
            </a:r>
            <a:r>
              <a:rPr lang="en-US" sz="1800" b="1" dirty="0" smtClean="0">
                <a:solidFill>
                  <a:schemeClr val="tx1"/>
                </a:solidFill>
                <a:latin typeface="+mj-lt"/>
              </a:rPr>
              <a:t> 16,22-30).</a:t>
            </a:r>
          </a:p>
        </p:txBody>
      </p:sp>
    </p:spTree>
    <p:extLst>
      <p:ext uri="{BB962C8B-B14F-4D97-AF65-F5344CB8AC3E}">
        <p14:creationId xmlns:p14="http://schemas.microsoft.com/office/powerpoint/2010/main" val="691877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Grunnleggende om sabbaten - II</a:t>
            </a:r>
            <a:endParaRPr lang="nb-NO" dirty="0"/>
          </a:p>
        </p:txBody>
      </p:sp>
      <p:sp>
        <p:nvSpPr>
          <p:cNvPr id="3" name="Undertittel 2"/>
          <p:cNvSpPr>
            <a:spLocks noGrp="1"/>
          </p:cNvSpPr>
          <p:nvPr>
            <p:ph type="subTitle" idx="1"/>
          </p:nvPr>
        </p:nvSpPr>
        <p:spPr>
          <a:xfrm>
            <a:off x="827584" y="1988840"/>
            <a:ext cx="7776864" cy="4320480"/>
          </a:xfrm>
        </p:spPr>
        <p:txBody>
          <a:bodyPr>
            <a:normAutofit/>
          </a:bodyPr>
          <a:lstStyle/>
          <a:p>
            <a:pPr marL="342900" indent="-342900" algn="l">
              <a:buAutoNum type="arabicPeriod" startAt="7"/>
            </a:pPr>
            <a:r>
              <a:rPr lang="en-US" sz="1800" b="1" dirty="0" err="1" smtClean="0">
                <a:solidFill>
                  <a:schemeClr val="tx1"/>
                </a:solidFill>
                <a:latin typeface="+mj-lt"/>
              </a:rPr>
              <a:t>Oppslagsbøker</a:t>
            </a:r>
            <a:r>
              <a:rPr lang="en-US" sz="1800" b="1" dirty="0" smtClean="0">
                <a:solidFill>
                  <a:schemeClr val="tx1"/>
                </a:solidFill>
                <a:latin typeface="+mj-lt"/>
              </a:rPr>
              <a:t> </a:t>
            </a:r>
            <a:r>
              <a:rPr lang="en-US" sz="1800" b="1" dirty="0" err="1" smtClean="0">
                <a:solidFill>
                  <a:schemeClr val="tx1"/>
                </a:solidFill>
                <a:latin typeface="+mj-lt"/>
              </a:rPr>
              <a:t>dokumenterer</a:t>
            </a:r>
            <a:r>
              <a:rPr lang="en-US" sz="1800" b="1" dirty="0" smtClean="0">
                <a:solidFill>
                  <a:schemeClr val="tx1"/>
                </a:solidFill>
                <a:latin typeface="+mj-lt"/>
              </a:rPr>
              <a:t> at den </a:t>
            </a:r>
            <a:r>
              <a:rPr lang="en-US" sz="1800" b="1" dirty="0" err="1" smtClean="0">
                <a:solidFill>
                  <a:schemeClr val="tx1"/>
                </a:solidFill>
                <a:latin typeface="+mj-lt"/>
              </a:rPr>
              <a:t>sjuende</a:t>
            </a:r>
            <a:r>
              <a:rPr lang="en-US" sz="1800" b="1" dirty="0" smtClean="0">
                <a:solidFill>
                  <a:schemeClr val="tx1"/>
                </a:solidFill>
                <a:latin typeface="+mj-lt"/>
              </a:rPr>
              <a:t> </a:t>
            </a:r>
            <a:r>
              <a:rPr lang="en-US" sz="1800" b="1" dirty="0" err="1" smtClean="0">
                <a:solidFill>
                  <a:schemeClr val="tx1"/>
                </a:solidFill>
                <a:latin typeface="+mj-lt"/>
              </a:rPr>
              <a:t>dagen</a:t>
            </a:r>
            <a:r>
              <a:rPr lang="en-US" sz="1800" b="1" dirty="0" smtClean="0">
                <a:solidFill>
                  <a:schemeClr val="tx1"/>
                </a:solidFill>
                <a:latin typeface="+mj-lt"/>
              </a:rPr>
              <a:t> </a:t>
            </a:r>
            <a:r>
              <a:rPr lang="en-US" sz="1800" b="1" dirty="0" err="1" smtClean="0">
                <a:solidFill>
                  <a:schemeClr val="tx1"/>
                </a:solidFill>
                <a:latin typeface="+mj-lt"/>
              </a:rPr>
              <a:t>er</a:t>
            </a:r>
            <a:r>
              <a:rPr lang="en-US" sz="1800" b="1" dirty="0" smtClean="0">
                <a:solidFill>
                  <a:schemeClr val="tx1"/>
                </a:solidFill>
                <a:latin typeface="+mj-lt"/>
              </a:rPr>
              <a:t> </a:t>
            </a:r>
            <a:r>
              <a:rPr lang="en-US" sz="1800" b="1" dirty="0" err="1" smtClean="0">
                <a:solidFill>
                  <a:schemeClr val="tx1"/>
                </a:solidFill>
                <a:latin typeface="+mj-lt"/>
              </a:rPr>
              <a:t>lørdag</a:t>
            </a:r>
            <a:r>
              <a:rPr lang="en-US" sz="1800" b="1" dirty="0" smtClean="0">
                <a:solidFill>
                  <a:schemeClr val="tx1"/>
                </a:solidFill>
                <a:latin typeface="+mj-lt"/>
              </a:rPr>
              <a:t>.</a:t>
            </a:r>
          </a:p>
          <a:p>
            <a:pPr marL="342900" indent="-342900" algn="l">
              <a:buAutoNum type="arabicPeriod" startAt="7"/>
            </a:pPr>
            <a:r>
              <a:rPr lang="en-US" sz="1800" b="1" dirty="0" err="1" smtClean="0">
                <a:solidFill>
                  <a:schemeClr val="tx1"/>
                </a:solidFill>
                <a:latin typeface="+mj-lt"/>
              </a:rPr>
              <a:t>Sabbaten</a:t>
            </a:r>
            <a:r>
              <a:rPr lang="en-US" sz="1800" b="1" dirty="0" smtClean="0">
                <a:solidFill>
                  <a:schemeClr val="tx1"/>
                </a:solidFill>
                <a:latin typeface="+mj-lt"/>
              </a:rPr>
              <a:t> </a:t>
            </a:r>
            <a:r>
              <a:rPr lang="en-US" sz="1800" b="1" dirty="0" err="1" smtClean="0">
                <a:solidFill>
                  <a:schemeClr val="tx1"/>
                </a:solidFill>
                <a:latin typeface="+mj-lt"/>
              </a:rPr>
              <a:t>er</a:t>
            </a:r>
            <a:r>
              <a:rPr lang="en-US" sz="1800" b="1" dirty="0" smtClean="0">
                <a:solidFill>
                  <a:schemeClr val="tx1"/>
                </a:solidFill>
                <a:latin typeface="+mj-lt"/>
              </a:rPr>
              <a:t> </a:t>
            </a:r>
            <a:r>
              <a:rPr lang="en-US" sz="1800" b="1" dirty="0" err="1" smtClean="0">
                <a:solidFill>
                  <a:schemeClr val="tx1"/>
                </a:solidFill>
                <a:latin typeface="+mj-lt"/>
              </a:rPr>
              <a:t>fra</a:t>
            </a:r>
            <a:r>
              <a:rPr lang="en-US" sz="1800" b="1" dirty="0" smtClean="0">
                <a:solidFill>
                  <a:schemeClr val="tx1"/>
                </a:solidFill>
                <a:latin typeface="+mj-lt"/>
              </a:rPr>
              <a:t> </a:t>
            </a:r>
            <a:r>
              <a:rPr lang="en-US" sz="1800" b="1" dirty="0" err="1" smtClean="0">
                <a:solidFill>
                  <a:schemeClr val="tx1"/>
                </a:solidFill>
                <a:latin typeface="+mj-lt"/>
              </a:rPr>
              <a:t>solnedgang</a:t>
            </a:r>
            <a:r>
              <a:rPr lang="en-US" sz="1800" b="1" dirty="0" smtClean="0">
                <a:solidFill>
                  <a:schemeClr val="tx1"/>
                </a:solidFill>
                <a:latin typeface="+mj-lt"/>
              </a:rPr>
              <a:t> </a:t>
            </a:r>
            <a:r>
              <a:rPr lang="en-US" sz="1800" b="1" dirty="0" err="1" smtClean="0">
                <a:solidFill>
                  <a:schemeClr val="tx1"/>
                </a:solidFill>
                <a:latin typeface="+mj-lt"/>
              </a:rPr>
              <a:t>til</a:t>
            </a:r>
            <a:r>
              <a:rPr lang="en-US" sz="1800" b="1" dirty="0" smtClean="0">
                <a:solidFill>
                  <a:schemeClr val="tx1"/>
                </a:solidFill>
                <a:latin typeface="+mj-lt"/>
              </a:rPr>
              <a:t> </a:t>
            </a:r>
            <a:r>
              <a:rPr lang="en-US" sz="1800" b="1" dirty="0" err="1" smtClean="0">
                <a:solidFill>
                  <a:schemeClr val="tx1"/>
                </a:solidFill>
                <a:latin typeface="+mj-lt"/>
              </a:rPr>
              <a:t>solnedgang</a:t>
            </a:r>
            <a:r>
              <a:rPr lang="en-US" sz="1800" b="1" dirty="0" smtClean="0">
                <a:solidFill>
                  <a:schemeClr val="tx1"/>
                </a:solidFill>
                <a:latin typeface="+mj-lt"/>
              </a:rPr>
              <a:t> (</a:t>
            </a:r>
            <a:r>
              <a:rPr lang="en-US" sz="1800" b="1" dirty="0" err="1" smtClean="0">
                <a:solidFill>
                  <a:schemeClr val="tx1"/>
                </a:solidFill>
                <a:latin typeface="+mj-lt"/>
              </a:rPr>
              <a:t>Jf</a:t>
            </a:r>
            <a:r>
              <a:rPr lang="en-US" sz="1800" b="1" dirty="0" smtClean="0">
                <a:solidFill>
                  <a:schemeClr val="tx1"/>
                </a:solidFill>
                <a:latin typeface="+mj-lt"/>
              </a:rPr>
              <a:t>. </a:t>
            </a:r>
            <a:r>
              <a:rPr lang="en-US" sz="1800" b="1" dirty="0" err="1" smtClean="0">
                <a:solidFill>
                  <a:schemeClr val="tx1"/>
                </a:solidFill>
                <a:latin typeface="+mj-lt"/>
              </a:rPr>
              <a:t>døgninndelingen</a:t>
            </a:r>
            <a:r>
              <a:rPr lang="en-US" sz="1800" b="1" dirty="0" smtClean="0">
                <a:solidFill>
                  <a:schemeClr val="tx1"/>
                </a:solidFill>
                <a:latin typeface="+mj-lt"/>
              </a:rPr>
              <a:t> i 1 </a:t>
            </a:r>
            <a:r>
              <a:rPr lang="en-US" sz="1800" b="1" dirty="0" err="1" smtClean="0">
                <a:solidFill>
                  <a:schemeClr val="tx1"/>
                </a:solidFill>
                <a:latin typeface="+mj-lt"/>
              </a:rPr>
              <a:t>Mos</a:t>
            </a:r>
            <a:r>
              <a:rPr lang="en-US" sz="1800" b="1" dirty="0" smtClean="0">
                <a:solidFill>
                  <a:schemeClr val="tx1"/>
                </a:solidFill>
                <a:latin typeface="+mj-lt"/>
              </a:rPr>
              <a:t> 1,5.8.13.19.23.31; 3 </a:t>
            </a:r>
            <a:r>
              <a:rPr lang="en-US" sz="1800" b="1" dirty="0" err="1" smtClean="0">
                <a:solidFill>
                  <a:schemeClr val="tx1"/>
                </a:solidFill>
                <a:latin typeface="+mj-lt"/>
              </a:rPr>
              <a:t>Mos</a:t>
            </a:r>
            <a:r>
              <a:rPr lang="en-US" sz="1800" b="1" dirty="0" smtClean="0">
                <a:solidFill>
                  <a:schemeClr val="tx1"/>
                </a:solidFill>
                <a:latin typeface="+mj-lt"/>
              </a:rPr>
              <a:t> 23,32; Mark 1,21.32).</a:t>
            </a:r>
          </a:p>
          <a:p>
            <a:pPr marL="342900" indent="-342900" algn="l">
              <a:buAutoNum type="arabicPeriod" startAt="7"/>
            </a:pPr>
            <a:r>
              <a:rPr lang="en-US" sz="1800" b="1" dirty="0" err="1" smtClean="0">
                <a:solidFill>
                  <a:schemeClr val="tx1"/>
                </a:solidFill>
                <a:latin typeface="+mj-lt"/>
              </a:rPr>
              <a:t>Retningslinjer</a:t>
            </a:r>
            <a:r>
              <a:rPr lang="en-US" sz="1800" b="1" dirty="0" smtClean="0">
                <a:solidFill>
                  <a:schemeClr val="tx1"/>
                </a:solidFill>
                <a:latin typeface="+mj-lt"/>
              </a:rPr>
              <a:t> for </a:t>
            </a:r>
            <a:r>
              <a:rPr lang="en-US" sz="1800" b="1" dirty="0" err="1" smtClean="0">
                <a:solidFill>
                  <a:schemeClr val="tx1"/>
                </a:solidFill>
                <a:latin typeface="+mj-lt"/>
              </a:rPr>
              <a:t>sabbatshelligholdelse</a:t>
            </a:r>
            <a:r>
              <a:rPr lang="en-US" sz="1800" b="1" dirty="0">
                <a:solidFill>
                  <a:schemeClr val="tx1"/>
                </a:solidFill>
                <a:latin typeface="+mj-lt"/>
              </a:rPr>
              <a:t> </a:t>
            </a:r>
            <a:r>
              <a:rPr lang="en-US" sz="1800" b="1" dirty="0" smtClean="0">
                <a:solidFill>
                  <a:schemeClr val="tx1"/>
                </a:solidFill>
                <a:latin typeface="+mj-lt"/>
              </a:rPr>
              <a:t>og </a:t>
            </a:r>
            <a:r>
              <a:rPr lang="en-US" sz="1800" b="1" dirty="0" err="1" smtClean="0">
                <a:solidFill>
                  <a:schemeClr val="tx1"/>
                </a:solidFill>
                <a:latin typeface="+mj-lt"/>
              </a:rPr>
              <a:t>Guds</a:t>
            </a:r>
            <a:r>
              <a:rPr lang="en-US" sz="1800" b="1" dirty="0" smtClean="0">
                <a:solidFill>
                  <a:schemeClr val="tx1"/>
                </a:solidFill>
                <a:latin typeface="+mj-lt"/>
              </a:rPr>
              <a:t> </a:t>
            </a:r>
            <a:r>
              <a:rPr lang="en-US" sz="1800" b="1" dirty="0" err="1" smtClean="0">
                <a:solidFill>
                  <a:schemeClr val="tx1"/>
                </a:solidFill>
                <a:latin typeface="+mj-lt"/>
              </a:rPr>
              <a:t>løfte</a:t>
            </a:r>
            <a:r>
              <a:rPr lang="en-US" sz="1800" b="1" dirty="0" smtClean="0">
                <a:solidFill>
                  <a:schemeClr val="tx1"/>
                </a:solidFill>
                <a:latin typeface="+mj-lt"/>
              </a:rPr>
              <a:t>. (</a:t>
            </a:r>
            <a:r>
              <a:rPr lang="en-US" sz="1800" b="1" dirty="0" err="1" smtClean="0">
                <a:solidFill>
                  <a:schemeClr val="tx1"/>
                </a:solidFill>
                <a:latin typeface="+mj-lt"/>
              </a:rPr>
              <a:t>Jes</a:t>
            </a:r>
            <a:r>
              <a:rPr lang="en-US" sz="1800" b="1" dirty="0" smtClean="0">
                <a:solidFill>
                  <a:schemeClr val="tx1"/>
                </a:solidFill>
                <a:latin typeface="+mj-lt"/>
              </a:rPr>
              <a:t> 58,13.14).</a:t>
            </a:r>
          </a:p>
          <a:p>
            <a:pPr marL="342900" indent="-342900" algn="l">
              <a:buAutoNum type="arabicPeriod" startAt="7"/>
            </a:pPr>
            <a:r>
              <a:rPr lang="en-US" sz="1800" b="1" dirty="0" smtClean="0">
                <a:solidFill>
                  <a:schemeClr val="tx1"/>
                </a:solidFill>
                <a:latin typeface="+mj-lt"/>
              </a:rPr>
              <a:t>Jesus </a:t>
            </a:r>
            <a:r>
              <a:rPr lang="en-US" sz="1800" b="1" dirty="0" err="1" smtClean="0">
                <a:solidFill>
                  <a:schemeClr val="tx1"/>
                </a:solidFill>
                <a:latin typeface="+mj-lt"/>
              </a:rPr>
              <a:t>sa</a:t>
            </a:r>
            <a:r>
              <a:rPr lang="en-US" sz="1800" b="1" dirty="0" smtClean="0">
                <a:solidFill>
                  <a:schemeClr val="tx1"/>
                </a:solidFill>
                <a:latin typeface="+mj-lt"/>
              </a:rPr>
              <a:t> at </a:t>
            </a:r>
            <a:r>
              <a:rPr lang="en-US" sz="1800" b="1" dirty="0" err="1" smtClean="0">
                <a:solidFill>
                  <a:schemeClr val="tx1"/>
                </a:solidFill>
                <a:latin typeface="+mj-lt"/>
              </a:rPr>
              <a:t>han</a:t>
            </a:r>
            <a:r>
              <a:rPr lang="en-US" sz="1800" b="1" dirty="0" smtClean="0">
                <a:solidFill>
                  <a:schemeClr val="tx1"/>
                </a:solidFill>
                <a:latin typeface="+mj-lt"/>
              </a:rPr>
              <a:t> </a:t>
            </a:r>
            <a:r>
              <a:rPr lang="en-US" sz="1800" b="1" dirty="0" err="1" smtClean="0">
                <a:solidFill>
                  <a:schemeClr val="tx1"/>
                </a:solidFill>
                <a:latin typeface="+mj-lt"/>
              </a:rPr>
              <a:t>er</a:t>
            </a:r>
            <a:r>
              <a:rPr lang="en-US" sz="1800" b="1" dirty="0" smtClean="0">
                <a:solidFill>
                  <a:schemeClr val="tx1"/>
                </a:solidFill>
                <a:latin typeface="+mj-lt"/>
              </a:rPr>
              <a:t> </a:t>
            </a:r>
            <a:r>
              <a:rPr lang="en-US" sz="1800" b="1" dirty="0" err="1" smtClean="0">
                <a:solidFill>
                  <a:schemeClr val="tx1"/>
                </a:solidFill>
                <a:latin typeface="+mj-lt"/>
              </a:rPr>
              <a:t>herre</a:t>
            </a:r>
            <a:r>
              <a:rPr lang="en-US" sz="1800" b="1" dirty="0" smtClean="0">
                <a:solidFill>
                  <a:schemeClr val="tx1"/>
                </a:solidFill>
                <a:latin typeface="+mj-lt"/>
              </a:rPr>
              <a:t> over </a:t>
            </a:r>
            <a:r>
              <a:rPr lang="en-US" sz="1800" b="1" dirty="0" err="1" smtClean="0">
                <a:solidFill>
                  <a:schemeClr val="tx1"/>
                </a:solidFill>
                <a:latin typeface="+mj-lt"/>
              </a:rPr>
              <a:t>sabbaten</a:t>
            </a:r>
            <a:r>
              <a:rPr lang="en-US" sz="1800" b="1" dirty="0" smtClean="0">
                <a:solidFill>
                  <a:schemeClr val="tx1"/>
                </a:solidFill>
                <a:latin typeface="+mj-lt"/>
              </a:rPr>
              <a:t>. (Matt 12,8).</a:t>
            </a:r>
          </a:p>
          <a:p>
            <a:pPr marL="342900" indent="-342900" algn="l">
              <a:buAutoNum type="arabicPeriod" startAt="7"/>
            </a:pPr>
            <a:r>
              <a:rPr lang="en-US" sz="1800" b="1" dirty="0" smtClean="0">
                <a:solidFill>
                  <a:schemeClr val="tx1"/>
                </a:solidFill>
                <a:latin typeface="+mj-lt"/>
              </a:rPr>
              <a:t>Jesus </a:t>
            </a:r>
            <a:r>
              <a:rPr lang="en-US" sz="1800" b="1" dirty="0" err="1" smtClean="0">
                <a:solidFill>
                  <a:schemeClr val="tx1"/>
                </a:solidFill>
                <a:latin typeface="+mj-lt"/>
              </a:rPr>
              <a:t>satte</a:t>
            </a:r>
            <a:r>
              <a:rPr lang="en-US" sz="1800" b="1" dirty="0" smtClean="0">
                <a:solidFill>
                  <a:schemeClr val="tx1"/>
                </a:solidFill>
                <a:latin typeface="+mj-lt"/>
              </a:rPr>
              <a:t> et </a:t>
            </a:r>
            <a:r>
              <a:rPr lang="en-US" sz="1800" b="1" dirty="0" err="1" smtClean="0">
                <a:solidFill>
                  <a:schemeClr val="tx1"/>
                </a:solidFill>
                <a:latin typeface="+mj-lt"/>
              </a:rPr>
              <a:t>eksempel</a:t>
            </a:r>
            <a:r>
              <a:rPr lang="en-US" sz="1800" b="1" dirty="0" smtClean="0">
                <a:solidFill>
                  <a:schemeClr val="tx1"/>
                </a:solidFill>
                <a:latin typeface="+mj-lt"/>
              </a:rPr>
              <a:t> </a:t>
            </a:r>
            <a:r>
              <a:rPr lang="en-US" sz="1800" b="1" dirty="0" err="1" smtClean="0">
                <a:solidFill>
                  <a:schemeClr val="tx1"/>
                </a:solidFill>
                <a:latin typeface="+mj-lt"/>
              </a:rPr>
              <a:t>ved</a:t>
            </a:r>
            <a:r>
              <a:rPr lang="en-US" sz="1800" b="1" dirty="0" smtClean="0">
                <a:solidFill>
                  <a:schemeClr val="tx1"/>
                </a:solidFill>
                <a:latin typeface="+mj-lt"/>
              </a:rPr>
              <a:t> sin </a:t>
            </a:r>
            <a:r>
              <a:rPr lang="en-US" sz="1800" b="1" dirty="0" err="1" smtClean="0">
                <a:solidFill>
                  <a:schemeClr val="tx1"/>
                </a:solidFill>
                <a:latin typeface="+mj-lt"/>
              </a:rPr>
              <a:t>sabbatshelligholdelse</a:t>
            </a:r>
            <a:r>
              <a:rPr lang="en-US" sz="1800" b="1" dirty="0" smtClean="0">
                <a:solidFill>
                  <a:schemeClr val="tx1"/>
                </a:solidFill>
                <a:latin typeface="+mj-lt"/>
              </a:rPr>
              <a:t>. (</a:t>
            </a:r>
            <a:r>
              <a:rPr lang="en-US" sz="1800" b="1" dirty="0" err="1" smtClean="0">
                <a:solidFill>
                  <a:schemeClr val="tx1"/>
                </a:solidFill>
                <a:latin typeface="+mj-lt"/>
              </a:rPr>
              <a:t>Luk</a:t>
            </a:r>
            <a:r>
              <a:rPr lang="en-US" sz="1800" b="1" dirty="0" smtClean="0">
                <a:solidFill>
                  <a:schemeClr val="tx1"/>
                </a:solidFill>
                <a:latin typeface="+mj-lt"/>
              </a:rPr>
              <a:t> 4,16).</a:t>
            </a:r>
          </a:p>
          <a:p>
            <a:pPr marL="342900" indent="-342900" algn="l">
              <a:buAutoNum type="arabicPeriod" startAt="7"/>
            </a:pPr>
            <a:r>
              <a:rPr lang="en-US" sz="1800" b="1" dirty="0" smtClean="0">
                <a:solidFill>
                  <a:schemeClr val="tx1"/>
                </a:solidFill>
                <a:latin typeface="+mj-lt"/>
              </a:rPr>
              <a:t>Jesus </a:t>
            </a:r>
            <a:r>
              <a:rPr lang="en-US" sz="1800" b="1" dirty="0" err="1" smtClean="0">
                <a:solidFill>
                  <a:schemeClr val="tx1"/>
                </a:solidFill>
                <a:latin typeface="+mj-lt"/>
              </a:rPr>
              <a:t>pekte</a:t>
            </a:r>
            <a:r>
              <a:rPr lang="en-US" sz="1800" b="1" dirty="0" smtClean="0">
                <a:solidFill>
                  <a:schemeClr val="tx1"/>
                </a:solidFill>
                <a:latin typeface="+mj-lt"/>
              </a:rPr>
              <a:t> </a:t>
            </a:r>
            <a:r>
              <a:rPr lang="en-US" sz="1800" b="1" dirty="0" err="1" smtClean="0">
                <a:solidFill>
                  <a:schemeClr val="tx1"/>
                </a:solidFill>
                <a:latin typeface="+mj-lt"/>
              </a:rPr>
              <a:t>til</a:t>
            </a:r>
            <a:r>
              <a:rPr lang="en-US" sz="1800" b="1" dirty="0" smtClean="0">
                <a:solidFill>
                  <a:schemeClr val="tx1"/>
                </a:solidFill>
                <a:latin typeface="+mj-lt"/>
              </a:rPr>
              <a:t> den </a:t>
            </a:r>
            <a:r>
              <a:rPr lang="en-US" sz="1800" b="1" dirty="0" err="1" smtClean="0">
                <a:solidFill>
                  <a:schemeClr val="tx1"/>
                </a:solidFill>
                <a:latin typeface="+mj-lt"/>
              </a:rPr>
              <a:t>kommende</a:t>
            </a:r>
            <a:r>
              <a:rPr lang="en-US" sz="1800" b="1" dirty="0" smtClean="0">
                <a:solidFill>
                  <a:schemeClr val="tx1"/>
                </a:solidFill>
                <a:latin typeface="+mj-lt"/>
              </a:rPr>
              <a:t> </a:t>
            </a:r>
            <a:r>
              <a:rPr lang="en-US" sz="1800" b="1" dirty="0" err="1" smtClean="0">
                <a:solidFill>
                  <a:schemeClr val="tx1"/>
                </a:solidFill>
                <a:latin typeface="+mj-lt"/>
              </a:rPr>
              <a:t>ødeleggelsen</a:t>
            </a:r>
            <a:r>
              <a:rPr lang="en-US" sz="1800" b="1" dirty="0" smtClean="0">
                <a:solidFill>
                  <a:schemeClr val="tx1"/>
                </a:solidFill>
                <a:latin typeface="+mj-lt"/>
              </a:rPr>
              <a:t> </a:t>
            </a:r>
            <a:r>
              <a:rPr lang="en-US" sz="1800" b="1" dirty="0" err="1" smtClean="0">
                <a:solidFill>
                  <a:schemeClr val="tx1"/>
                </a:solidFill>
                <a:latin typeface="+mj-lt"/>
              </a:rPr>
              <a:t>av</a:t>
            </a:r>
            <a:r>
              <a:rPr lang="en-US" sz="1800" b="1" dirty="0" smtClean="0">
                <a:solidFill>
                  <a:schemeClr val="tx1"/>
                </a:solidFill>
                <a:latin typeface="+mj-lt"/>
              </a:rPr>
              <a:t> Jerusalem og </a:t>
            </a:r>
            <a:r>
              <a:rPr lang="en-US" sz="1800" b="1" dirty="0" err="1" smtClean="0">
                <a:solidFill>
                  <a:schemeClr val="tx1"/>
                </a:solidFill>
                <a:latin typeface="+mj-lt"/>
              </a:rPr>
              <a:t>oppfordret</a:t>
            </a:r>
            <a:r>
              <a:rPr lang="en-US" sz="1800" b="1" dirty="0" smtClean="0">
                <a:solidFill>
                  <a:schemeClr val="tx1"/>
                </a:solidFill>
                <a:latin typeface="+mj-lt"/>
              </a:rPr>
              <a:t> </a:t>
            </a:r>
            <a:r>
              <a:rPr lang="en-US" sz="1800" b="1" dirty="0" err="1" smtClean="0">
                <a:solidFill>
                  <a:schemeClr val="tx1"/>
                </a:solidFill>
                <a:latin typeface="+mj-lt"/>
              </a:rPr>
              <a:t>til</a:t>
            </a:r>
            <a:r>
              <a:rPr lang="en-US" sz="1800" b="1" dirty="0" smtClean="0">
                <a:solidFill>
                  <a:schemeClr val="tx1"/>
                </a:solidFill>
                <a:latin typeface="+mj-lt"/>
              </a:rPr>
              <a:t> </a:t>
            </a:r>
            <a:r>
              <a:rPr lang="en-US" sz="1800" b="1" dirty="0" err="1" smtClean="0">
                <a:solidFill>
                  <a:schemeClr val="tx1"/>
                </a:solidFill>
                <a:latin typeface="+mj-lt"/>
              </a:rPr>
              <a:t>bønn</a:t>
            </a:r>
            <a:r>
              <a:rPr lang="en-US" sz="1800" b="1" dirty="0" smtClean="0">
                <a:solidFill>
                  <a:schemeClr val="tx1"/>
                </a:solidFill>
                <a:latin typeface="+mj-lt"/>
              </a:rPr>
              <a:t> </a:t>
            </a:r>
            <a:r>
              <a:rPr lang="en-US" sz="1800" b="1" dirty="0" err="1" smtClean="0">
                <a:solidFill>
                  <a:schemeClr val="tx1"/>
                </a:solidFill>
                <a:latin typeface="+mj-lt"/>
              </a:rPr>
              <a:t>om</a:t>
            </a:r>
            <a:r>
              <a:rPr lang="en-US" sz="1800" b="1" dirty="0" smtClean="0">
                <a:solidFill>
                  <a:schemeClr val="tx1"/>
                </a:solidFill>
                <a:latin typeface="+mj-lt"/>
              </a:rPr>
              <a:t> </a:t>
            </a:r>
            <a:r>
              <a:rPr lang="en-US" sz="1800" b="1" dirty="0" err="1" smtClean="0">
                <a:solidFill>
                  <a:schemeClr val="tx1"/>
                </a:solidFill>
                <a:latin typeface="+mj-lt"/>
              </a:rPr>
              <a:t>fred</a:t>
            </a:r>
            <a:r>
              <a:rPr lang="en-US" sz="1800" b="1" dirty="0" smtClean="0">
                <a:solidFill>
                  <a:schemeClr val="tx1"/>
                </a:solidFill>
                <a:latin typeface="+mj-lt"/>
              </a:rPr>
              <a:t> </a:t>
            </a:r>
            <a:r>
              <a:rPr lang="en-US" sz="1800" b="1" dirty="0" err="1" smtClean="0">
                <a:solidFill>
                  <a:schemeClr val="tx1"/>
                </a:solidFill>
                <a:latin typeface="+mj-lt"/>
              </a:rPr>
              <a:t>på</a:t>
            </a:r>
            <a:r>
              <a:rPr lang="en-US" sz="1800" b="1" dirty="0" smtClean="0">
                <a:solidFill>
                  <a:schemeClr val="tx1"/>
                </a:solidFill>
                <a:latin typeface="+mj-lt"/>
              </a:rPr>
              <a:t> </a:t>
            </a:r>
            <a:r>
              <a:rPr lang="en-US" sz="1800" b="1" dirty="0" err="1" smtClean="0">
                <a:solidFill>
                  <a:schemeClr val="tx1"/>
                </a:solidFill>
                <a:latin typeface="+mj-lt"/>
              </a:rPr>
              <a:t>sabbaten</a:t>
            </a:r>
            <a:r>
              <a:rPr lang="en-US" sz="1800" b="1" dirty="0" smtClean="0">
                <a:solidFill>
                  <a:schemeClr val="tx1"/>
                </a:solidFill>
                <a:latin typeface="+mj-lt"/>
              </a:rPr>
              <a:t> </a:t>
            </a:r>
            <a:r>
              <a:rPr lang="en-US" sz="1800" b="1" dirty="0" err="1" smtClean="0">
                <a:solidFill>
                  <a:schemeClr val="tx1"/>
                </a:solidFill>
                <a:latin typeface="+mj-lt"/>
              </a:rPr>
              <a:t>også</a:t>
            </a:r>
            <a:r>
              <a:rPr lang="en-US" sz="1800" b="1" dirty="0" smtClean="0">
                <a:solidFill>
                  <a:schemeClr val="tx1"/>
                </a:solidFill>
                <a:latin typeface="+mj-lt"/>
              </a:rPr>
              <a:t> </a:t>
            </a:r>
            <a:r>
              <a:rPr lang="en-US" sz="1800" b="1" dirty="0" err="1" smtClean="0">
                <a:solidFill>
                  <a:schemeClr val="tx1"/>
                </a:solidFill>
                <a:latin typeface="+mj-lt"/>
              </a:rPr>
              <a:t>etter</a:t>
            </a:r>
            <a:r>
              <a:rPr lang="en-US" sz="1800" b="1" dirty="0" smtClean="0">
                <a:solidFill>
                  <a:schemeClr val="tx1"/>
                </a:solidFill>
                <a:latin typeface="+mj-lt"/>
              </a:rPr>
              <a:t> </a:t>
            </a:r>
            <a:r>
              <a:rPr lang="en-US" sz="1800" b="1" dirty="0" err="1" smtClean="0">
                <a:solidFill>
                  <a:schemeClr val="tx1"/>
                </a:solidFill>
                <a:latin typeface="+mj-lt"/>
              </a:rPr>
              <a:t>hans</a:t>
            </a:r>
            <a:r>
              <a:rPr lang="en-US" sz="1800" b="1" dirty="0" smtClean="0">
                <a:solidFill>
                  <a:schemeClr val="tx1"/>
                </a:solidFill>
                <a:latin typeface="+mj-lt"/>
              </a:rPr>
              <a:t> </a:t>
            </a:r>
            <a:r>
              <a:rPr lang="en-US" sz="1800" b="1" dirty="0" err="1" smtClean="0">
                <a:solidFill>
                  <a:schemeClr val="tx1"/>
                </a:solidFill>
                <a:latin typeface="+mj-lt"/>
              </a:rPr>
              <a:t>oppstandelse</a:t>
            </a:r>
            <a:r>
              <a:rPr lang="en-US" sz="1800" b="1" dirty="0" smtClean="0">
                <a:solidFill>
                  <a:schemeClr val="tx1"/>
                </a:solidFill>
                <a:latin typeface="+mj-lt"/>
              </a:rPr>
              <a:t>. (Matt 24,20).</a:t>
            </a:r>
          </a:p>
          <a:p>
            <a:pPr marL="342900" indent="-342900" algn="l">
              <a:buAutoNum type="arabicPeriod" startAt="7"/>
            </a:pPr>
            <a:r>
              <a:rPr lang="en-US" sz="1800" b="1" dirty="0" err="1" smtClean="0">
                <a:solidFill>
                  <a:schemeClr val="tx1"/>
                </a:solidFill>
                <a:latin typeface="+mj-lt"/>
              </a:rPr>
              <a:t>Disiplene</a:t>
            </a:r>
            <a:r>
              <a:rPr lang="en-US" sz="1800" b="1" dirty="0" smtClean="0">
                <a:solidFill>
                  <a:schemeClr val="tx1"/>
                </a:solidFill>
                <a:latin typeface="+mj-lt"/>
              </a:rPr>
              <a:t> </a:t>
            </a:r>
            <a:r>
              <a:rPr lang="en-US" sz="1800" b="1" dirty="0" err="1" smtClean="0">
                <a:solidFill>
                  <a:schemeClr val="tx1"/>
                </a:solidFill>
                <a:latin typeface="+mj-lt"/>
              </a:rPr>
              <a:t>helligholdt</a:t>
            </a:r>
            <a:r>
              <a:rPr lang="en-US" sz="1800" b="1" dirty="0" smtClean="0">
                <a:solidFill>
                  <a:schemeClr val="tx1"/>
                </a:solidFill>
                <a:latin typeface="+mj-lt"/>
              </a:rPr>
              <a:t> </a:t>
            </a:r>
            <a:r>
              <a:rPr lang="en-US" sz="1800" b="1" dirty="0" err="1" smtClean="0">
                <a:solidFill>
                  <a:schemeClr val="tx1"/>
                </a:solidFill>
                <a:latin typeface="+mj-lt"/>
              </a:rPr>
              <a:t>sabbaten</a:t>
            </a:r>
            <a:r>
              <a:rPr lang="en-US" sz="1800" b="1" dirty="0" smtClean="0">
                <a:solidFill>
                  <a:schemeClr val="tx1"/>
                </a:solidFill>
                <a:latin typeface="+mj-lt"/>
              </a:rPr>
              <a:t> </a:t>
            </a:r>
            <a:r>
              <a:rPr lang="en-US" sz="1800" b="1" dirty="0" err="1" smtClean="0">
                <a:solidFill>
                  <a:schemeClr val="tx1"/>
                </a:solidFill>
                <a:latin typeface="+mj-lt"/>
              </a:rPr>
              <a:t>også</a:t>
            </a:r>
            <a:r>
              <a:rPr lang="en-US" sz="1800" b="1" dirty="0" smtClean="0">
                <a:solidFill>
                  <a:schemeClr val="tx1"/>
                </a:solidFill>
                <a:latin typeface="+mj-lt"/>
              </a:rPr>
              <a:t> i </a:t>
            </a:r>
            <a:r>
              <a:rPr lang="en-US" sz="1800" b="1" dirty="0" err="1" smtClean="0">
                <a:solidFill>
                  <a:schemeClr val="tx1"/>
                </a:solidFill>
                <a:latin typeface="+mj-lt"/>
              </a:rPr>
              <a:t>forbindelse</a:t>
            </a:r>
            <a:r>
              <a:rPr lang="en-US" sz="1800" b="1" dirty="0" smtClean="0">
                <a:solidFill>
                  <a:schemeClr val="tx1"/>
                </a:solidFill>
                <a:latin typeface="+mj-lt"/>
              </a:rPr>
              <a:t> med </a:t>
            </a:r>
            <a:r>
              <a:rPr lang="en-US" sz="1800" b="1" dirty="0" err="1" smtClean="0">
                <a:solidFill>
                  <a:schemeClr val="tx1"/>
                </a:solidFill>
                <a:latin typeface="+mj-lt"/>
              </a:rPr>
              <a:t>Jesu</a:t>
            </a:r>
            <a:r>
              <a:rPr lang="en-US" sz="1800" b="1" dirty="0" smtClean="0">
                <a:solidFill>
                  <a:schemeClr val="tx1"/>
                </a:solidFill>
                <a:latin typeface="+mj-lt"/>
              </a:rPr>
              <a:t> </a:t>
            </a:r>
            <a:r>
              <a:rPr lang="en-US" sz="1800" b="1" dirty="0" err="1" smtClean="0">
                <a:solidFill>
                  <a:schemeClr val="tx1"/>
                </a:solidFill>
                <a:latin typeface="+mj-lt"/>
              </a:rPr>
              <a:t>død</a:t>
            </a:r>
            <a:r>
              <a:rPr lang="en-US" sz="1800" b="1" dirty="0" smtClean="0">
                <a:solidFill>
                  <a:schemeClr val="tx1"/>
                </a:solidFill>
                <a:latin typeface="+mj-lt"/>
              </a:rPr>
              <a:t>, og Jesus </a:t>
            </a:r>
            <a:r>
              <a:rPr lang="en-US" sz="1800" b="1" dirty="0" err="1" smtClean="0">
                <a:solidFill>
                  <a:schemeClr val="tx1"/>
                </a:solidFill>
                <a:latin typeface="+mj-lt"/>
              </a:rPr>
              <a:t>oppmuntret</a:t>
            </a:r>
            <a:r>
              <a:rPr lang="en-US" sz="1800" b="1" dirty="0" smtClean="0">
                <a:solidFill>
                  <a:schemeClr val="tx1"/>
                </a:solidFill>
                <a:latin typeface="+mj-lt"/>
              </a:rPr>
              <a:t> </a:t>
            </a:r>
            <a:r>
              <a:rPr lang="en-US" sz="1800" b="1" dirty="0" err="1" smtClean="0">
                <a:solidFill>
                  <a:schemeClr val="tx1"/>
                </a:solidFill>
                <a:latin typeface="+mj-lt"/>
              </a:rPr>
              <a:t>ikke</a:t>
            </a:r>
            <a:r>
              <a:rPr lang="en-US" sz="1800" b="1" dirty="0" smtClean="0">
                <a:solidFill>
                  <a:schemeClr val="tx1"/>
                </a:solidFill>
                <a:latin typeface="+mj-lt"/>
              </a:rPr>
              <a:t> </a:t>
            </a:r>
            <a:r>
              <a:rPr lang="en-US" sz="1800" b="1" dirty="0" err="1" smtClean="0">
                <a:solidFill>
                  <a:schemeClr val="tx1"/>
                </a:solidFill>
                <a:latin typeface="+mj-lt"/>
              </a:rPr>
              <a:t>til</a:t>
            </a:r>
            <a:r>
              <a:rPr lang="en-US" sz="1800" b="1" dirty="0" smtClean="0">
                <a:solidFill>
                  <a:schemeClr val="tx1"/>
                </a:solidFill>
                <a:latin typeface="+mj-lt"/>
              </a:rPr>
              <a:t> </a:t>
            </a:r>
            <a:r>
              <a:rPr lang="en-US" sz="1800" b="1" dirty="0" err="1" smtClean="0">
                <a:solidFill>
                  <a:schemeClr val="tx1"/>
                </a:solidFill>
                <a:latin typeface="+mj-lt"/>
              </a:rPr>
              <a:t>noen</a:t>
            </a:r>
            <a:r>
              <a:rPr lang="en-US" sz="1800" b="1" dirty="0" smtClean="0">
                <a:solidFill>
                  <a:schemeClr val="tx1"/>
                </a:solidFill>
                <a:latin typeface="+mj-lt"/>
              </a:rPr>
              <a:t> </a:t>
            </a:r>
            <a:r>
              <a:rPr lang="en-US" sz="1800" b="1" dirty="0" err="1" smtClean="0">
                <a:solidFill>
                  <a:schemeClr val="tx1"/>
                </a:solidFill>
                <a:latin typeface="+mj-lt"/>
              </a:rPr>
              <a:t>endring</a:t>
            </a:r>
            <a:r>
              <a:rPr lang="en-US" sz="1800" b="1" dirty="0" smtClean="0">
                <a:solidFill>
                  <a:schemeClr val="tx1"/>
                </a:solidFill>
                <a:latin typeface="+mj-lt"/>
              </a:rPr>
              <a:t>. (</a:t>
            </a:r>
            <a:r>
              <a:rPr lang="en-US" sz="1800" b="1" dirty="0" err="1" smtClean="0">
                <a:solidFill>
                  <a:schemeClr val="tx1"/>
                </a:solidFill>
                <a:latin typeface="+mj-lt"/>
              </a:rPr>
              <a:t>Luk</a:t>
            </a:r>
            <a:r>
              <a:rPr lang="en-US" sz="1800" b="1" dirty="0" smtClean="0">
                <a:solidFill>
                  <a:schemeClr val="tx1"/>
                </a:solidFill>
                <a:latin typeface="+mj-lt"/>
              </a:rPr>
              <a:t> 23,52-56; 24,1; Matt 5,17.18).</a:t>
            </a:r>
          </a:p>
          <a:p>
            <a:pPr marL="342900" indent="-342900" algn="l">
              <a:buAutoNum type="arabicPeriod" startAt="7"/>
            </a:pPr>
            <a:r>
              <a:rPr lang="en-US" sz="1800" b="1" dirty="0" smtClean="0">
                <a:solidFill>
                  <a:schemeClr val="tx1"/>
                </a:solidFill>
                <a:latin typeface="+mj-lt"/>
              </a:rPr>
              <a:t>Paulus </a:t>
            </a:r>
            <a:r>
              <a:rPr lang="en-US" sz="1800" b="1" dirty="0" err="1" smtClean="0">
                <a:solidFill>
                  <a:schemeClr val="tx1"/>
                </a:solidFill>
                <a:latin typeface="+mj-lt"/>
              </a:rPr>
              <a:t>praktiserte</a:t>
            </a:r>
            <a:r>
              <a:rPr lang="en-US" sz="1800" b="1" dirty="0" smtClean="0">
                <a:solidFill>
                  <a:schemeClr val="tx1"/>
                </a:solidFill>
                <a:latin typeface="+mj-lt"/>
              </a:rPr>
              <a:t> </a:t>
            </a:r>
            <a:r>
              <a:rPr lang="en-US" sz="1800" b="1" dirty="0" err="1" smtClean="0">
                <a:solidFill>
                  <a:schemeClr val="tx1"/>
                </a:solidFill>
                <a:latin typeface="+mj-lt"/>
              </a:rPr>
              <a:t>sabbatshelligholdelse</a:t>
            </a:r>
            <a:r>
              <a:rPr lang="en-US" sz="1800" b="1" dirty="0" smtClean="0">
                <a:solidFill>
                  <a:schemeClr val="tx1"/>
                </a:solidFill>
                <a:latin typeface="+mj-lt"/>
              </a:rPr>
              <a:t>. (</a:t>
            </a:r>
            <a:r>
              <a:rPr lang="en-US" sz="1800" b="1" dirty="0" err="1" smtClean="0">
                <a:solidFill>
                  <a:schemeClr val="tx1"/>
                </a:solidFill>
                <a:latin typeface="+mj-lt"/>
              </a:rPr>
              <a:t>Apg</a:t>
            </a:r>
            <a:r>
              <a:rPr lang="en-US" sz="1800" b="1" dirty="0" smtClean="0">
                <a:solidFill>
                  <a:schemeClr val="tx1"/>
                </a:solidFill>
                <a:latin typeface="+mj-lt"/>
              </a:rPr>
              <a:t> 13,42-44; 17,2; 18,4).</a:t>
            </a:r>
          </a:p>
          <a:p>
            <a:pPr marL="342900" indent="-342900" algn="l">
              <a:buAutoNum type="arabicPeriod" startAt="7"/>
            </a:pPr>
            <a:r>
              <a:rPr lang="en-US" sz="1800" b="1" dirty="0" err="1" smtClean="0">
                <a:solidFill>
                  <a:schemeClr val="tx1"/>
                </a:solidFill>
                <a:latin typeface="+mj-lt"/>
              </a:rPr>
              <a:t>Sabbaten</a:t>
            </a:r>
            <a:r>
              <a:rPr lang="en-US" sz="1800" b="1" dirty="0" smtClean="0">
                <a:solidFill>
                  <a:schemeClr val="tx1"/>
                </a:solidFill>
                <a:latin typeface="+mj-lt"/>
              </a:rPr>
              <a:t> </a:t>
            </a:r>
            <a:r>
              <a:rPr lang="en-US" sz="1800" b="1" dirty="0" err="1" smtClean="0">
                <a:solidFill>
                  <a:schemeClr val="tx1"/>
                </a:solidFill>
                <a:latin typeface="+mj-lt"/>
              </a:rPr>
              <a:t>vil</a:t>
            </a:r>
            <a:r>
              <a:rPr lang="en-US" sz="1800" b="1" dirty="0" smtClean="0">
                <a:solidFill>
                  <a:schemeClr val="tx1"/>
                </a:solidFill>
                <a:latin typeface="+mj-lt"/>
              </a:rPr>
              <a:t> </a:t>
            </a:r>
            <a:r>
              <a:rPr lang="en-US" sz="1800" b="1" dirty="0" err="1" smtClean="0">
                <a:solidFill>
                  <a:schemeClr val="tx1"/>
                </a:solidFill>
                <a:latin typeface="+mj-lt"/>
              </a:rPr>
              <a:t>bli</a:t>
            </a:r>
            <a:r>
              <a:rPr lang="en-US" sz="1800" b="1" dirty="0" smtClean="0">
                <a:solidFill>
                  <a:schemeClr val="tx1"/>
                </a:solidFill>
                <a:latin typeface="+mj-lt"/>
              </a:rPr>
              <a:t> </a:t>
            </a:r>
            <a:r>
              <a:rPr lang="en-US" sz="1800" b="1" dirty="0" err="1" smtClean="0">
                <a:solidFill>
                  <a:schemeClr val="tx1"/>
                </a:solidFill>
                <a:latin typeface="+mj-lt"/>
              </a:rPr>
              <a:t>feiret</a:t>
            </a:r>
            <a:r>
              <a:rPr lang="en-US" sz="1800" b="1" dirty="0" smtClean="0">
                <a:solidFill>
                  <a:schemeClr val="tx1"/>
                </a:solidFill>
                <a:latin typeface="+mj-lt"/>
              </a:rPr>
              <a:t> </a:t>
            </a:r>
            <a:r>
              <a:rPr lang="en-US" sz="1800" b="1" dirty="0" err="1" smtClean="0">
                <a:solidFill>
                  <a:schemeClr val="tx1"/>
                </a:solidFill>
                <a:latin typeface="+mj-lt"/>
              </a:rPr>
              <a:t>på</a:t>
            </a:r>
            <a:r>
              <a:rPr lang="en-US" sz="1800" b="1" dirty="0" smtClean="0">
                <a:solidFill>
                  <a:schemeClr val="tx1"/>
                </a:solidFill>
                <a:latin typeface="+mj-lt"/>
              </a:rPr>
              <a:t> den </a:t>
            </a:r>
            <a:r>
              <a:rPr lang="en-US" sz="1800" b="1" dirty="0" err="1" smtClean="0">
                <a:solidFill>
                  <a:schemeClr val="tx1"/>
                </a:solidFill>
                <a:latin typeface="+mj-lt"/>
              </a:rPr>
              <a:t>nye</a:t>
            </a:r>
            <a:r>
              <a:rPr lang="en-US" sz="1800" b="1" dirty="0" smtClean="0">
                <a:solidFill>
                  <a:schemeClr val="tx1"/>
                </a:solidFill>
                <a:latin typeface="+mj-lt"/>
              </a:rPr>
              <a:t> </a:t>
            </a:r>
            <a:r>
              <a:rPr lang="en-US" sz="1800" b="1" dirty="0" err="1" smtClean="0">
                <a:solidFill>
                  <a:schemeClr val="tx1"/>
                </a:solidFill>
                <a:latin typeface="+mj-lt"/>
              </a:rPr>
              <a:t>jord</a:t>
            </a:r>
            <a:r>
              <a:rPr lang="en-US" sz="1800" b="1" dirty="0" smtClean="0">
                <a:solidFill>
                  <a:schemeClr val="tx1"/>
                </a:solidFill>
                <a:latin typeface="+mj-lt"/>
              </a:rPr>
              <a:t>. (</a:t>
            </a:r>
            <a:r>
              <a:rPr lang="en-US" sz="1800" b="1" dirty="0" err="1" smtClean="0">
                <a:solidFill>
                  <a:schemeClr val="tx1"/>
                </a:solidFill>
                <a:latin typeface="+mj-lt"/>
              </a:rPr>
              <a:t>Jes</a:t>
            </a:r>
            <a:r>
              <a:rPr lang="en-US" sz="1800" b="1" dirty="0" smtClean="0">
                <a:solidFill>
                  <a:schemeClr val="tx1"/>
                </a:solidFill>
                <a:latin typeface="+mj-lt"/>
              </a:rPr>
              <a:t> 66,22.23).</a:t>
            </a:r>
          </a:p>
          <a:p>
            <a:pPr marL="342900" indent="-342900" algn="l">
              <a:buAutoNum type="arabicPeriod" startAt="7"/>
            </a:pPr>
            <a:r>
              <a:rPr lang="en-US" sz="1800" b="1" dirty="0" smtClean="0">
                <a:solidFill>
                  <a:schemeClr val="tx1"/>
                </a:solidFill>
                <a:latin typeface="+mj-lt"/>
              </a:rPr>
              <a:t> Å </a:t>
            </a:r>
            <a:r>
              <a:rPr lang="en-US" sz="1800" b="1" dirty="0" err="1" smtClean="0">
                <a:solidFill>
                  <a:schemeClr val="tx1"/>
                </a:solidFill>
                <a:latin typeface="+mj-lt"/>
              </a:rPr>
              <a:t>elske</a:t>
            </a:r>
            <a:r>
              <a:rPr lang="en-US" sz="1800" b="1" dirty="0" smtClean="0">
                <a:solidFill>
                  <a:schemeClr val="tx1"/>
                </a:solidFill>
                <a:latin typeface="+mj-lt"/>
              </a:rPr>
              <a:t> </a:t>
            </a:r>
            <a:r>
              <a:rPr lang="en-US" sz="1800" b="1" dirty="0" err="1" smtClean="0">
                <a:solidFill>
                  <a:schemeClr val="tx1"/>
                </a:solidFill>
                <a:latin typeface="+mj-lt"/>
              </a:rPr>
              <a:t>Gud</a:t>
            </a:r>
            <a:r>
              <a:rPr lang="en-US" sz="1800" b="1" dirty="0" smtClean="0">
                <a:solidFill>
                  <a:schemeClr val="tx1"/>
                </a:solidFill>
                <a:latin typeface="+mj-lt"/>
              </a:rPr>
              <a:t> </a:t>
            </a:r>
            <a:r>
              <a:rPr lang="en-US" sz="1800" b="1" dirty="0" err="1" smtClean="0">
                <a:solidFill>
                  <a:schemeClr val="tx1"/>
                </a:solidFill>
                <a:latin typeface="+mj-lt"/>
              </a:rPr>
              <a:t>er</a:t>
            </a:r>
            <a:r>
              <a:rPr lang="en-US" sz="1800" b="1" dirty="0" smtClean="0">
                <a:solidFill>
                  <a:schemeClr val="tx1"/>
                </a:solidFill>
                <a:latin typeface="+mj-lt"/>
              </a:rPr>
              <a:t> å </a:t>
            </a:r>
            <a:r>
              <a:rPr lang="en-US" sz="1800" b="1" dirty="0" err="1" smtClean="0">
                <a:solidFill>
                  <a:schemeClr val="tx1"/>
                </a:solidFill>
                <a:latin typeface="+mj-lt"/>
              </a:rPr>
              <a:t>holde</a:t>
            </a:r>
            <a:r>
              <a:rPr lang="en-US" sz="1800" b="1" dirty="0" smtClean="0">
                <a:solidFill>
                  <a:schemeClr val="tx1"/>
                </a:solidFill>
                <a:latin typeface="+mj-lt"/>
              </a:rPr>
              <a:t> </a:t>
            </a:r>
            <a:r>
              <a:rPr lang="en-US" sz="1800" b="1" dirty="0" err="1" smtClean="0">
                <a:solidFill>
                  <a:schemeClr val="tx1"/>
                </a:solidFill>
                <a:latin typeface="+mj-lt"/>
              </a:rPr>
              <a:t>hans</a:t>
            </a:r>
            <a:r>
              <a:rPr lang="en-US" sz="1800" b="1" dirty="0" smtClean="0">
                <a:solidFill>
                  <a:schemeClr val="tx1"/>
                </a:solidFill>
                <a:latin typeface="+mj-lt"/>
              </a:rPr>
              <a:t> bud. (1 </a:t>
            </a:r>
            <a:r>
              <a:rPr lang="en-US" sz="1800" b="1" dirty="0" err="1" smtClean="0">
                <a:solidFill>
                  <a:schemeClr val="tx1"/>
                </a:solidFill>
                <a:latin typeface="+mj-lt"/>
              </a:rPr>
              <a:t>Joh</a:t>
            </a:r>
            <a:r>
              <a:rPr lang="en-US" sz="1800" b="1" dirty="0" smtClean="0">
                <a:solidFill>
                  <a:schemeClr val="tx1"/>
                </a:solidFill>
                <a:latin typeface="+mj-lt"/>
              </a:rPr>
              <a:t> 5,1-3).</a:t>
            </a:r>
          </a:p>
          <a:p>
            <a:pPr marL="342900" indent="-342900" algn="l">
              <a:buAutoNum type="arabicPeriod" startAt="7"/>
            </a:pPr>
            <a:endParaRPr lang="en-US" sz="1800" b="1" dirty="0" smtClean="0">
              <a:solidFill>
                <a:schemeClr val="tx1"/>
              </a:solidFill>
              <a:latin typeface="+mj-lt"/>
            </a:endParaRPr>
          </a:p>
          <a:p>
            <a:pPr marL="342900" indent="-342900" algn="l">
              <a:buAutoNum type="arabicPeriod" startAt="7"/>
            </a:pPr>
            <a:endParaRPr lang="en-US" sz="1800" b="1" dirty="0" smtClean="0">
              <a:solidFill>
                <a:schemeClr val="tx1"/>
              </a:solidFill>
              <a:latin typeface="+mj-lt"/>
            </a:endParaRPr>
          </a:p>
          <a:p>
            <a:pPr marL="342900" indent="-342900" algn="l">
              <a:buAutoNum type="arabicPeriod" startAt="7"/>
            </a:pPr>
            <a:endParaRPr lang="en-US" sz="1800" b="1" dirty="0" smtClean="0">
              <a:solidFill>
                <a:schemeClr val="tx1"/>
              </a:solidFill>
              <a:latin typeface="+mj-lt"/>
            </a:endParaRPr>
          </a:p>
        </p:txBody>
      </p:sp>
    </p:spTree>
    <p:extLst>
      <p:ext uri="{BB962C8B-B14F-4D97-AF65-F5344CB8AC3E}">
        <p14:creationId xmlns:p14="http://schemas.microsoft.com/office/powerpoint/2010/main" val="389427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SDA trospunkt nr. </a:t>
            </a:r>
            <a:r>
              <a:rPr lang="nb-NO" dirty="0"/>
              <a:t>6</a:t>
            </a:r>
          </a:p>
        </p:txBody>
      </p:sp>
      <p:sp>
        <p:nvSpPr>
          <p:cNvPr id="3" name="Undertittel 2"/>
          <p:cNvSpPr>
            <a:spLocks noGrp="1"/>
          </p:cNvSpPr>
          <p:nvPr>
            <p:ph type="subTitle" idx="1"/>
          </p:nvPr>
        </p:nvSpPr>
        <p:spPr>
          <a:xfrm>
            <a:off x="827584" y="1988840"/>
            <a:ext cx="7776864" cy="4320480"/>
          </a:xfrm>
        </p:spPr>
        <p:txBody>
          <a:bodyPr>
            <a:normAutofit/>
          </a:bodyPr>
          <a:lstStyle/>
          <a:p>
            <a:pPr algn="l"/>
            <a:r>
              <a:rPr lang="nb-NO" sz="1600" b="1" dirty="0">
                <a:solidFill>
                  <a:schemeClr val="tx1"/>
                </a:solidFill>
                <a:latin typeface="+mj-lt"/>
              </a:rPr>
              <a:t>6. Skapelsen</a:t>
            </a:r>
            <a:r>
              <a:rPr lang="nb-NO" sz="1600" dirty="0">
                <a:solidFill>
                  <a:schemeClr val="tx1"/>
                </a:solidFill>
                <a:latin typeface="+mj-lt"/>
              </a:rPr>
              <a:t> </a:t>
            </a:r>
          </a:p>
          <a:p>
            <a:pPr algn="l"/>
            <a:r>
              <a:rPr lang="nb-NO" sz="1600" dirty="0">
                <a:solidFill>
                  <a:schemeClr val="tx1"/>
                </a:solidFill>
                <a:latin typeface="+mj-lt"/>
              </a:rPr>
              <a:t>Gud har skapt alt, og i skriften har han gitt den autentiske beretningen om sin virksomhet som skaper. På seks dager skapte Herren «himmelen og jorden» og alt liv på jorden. Han hvilte på den sjuende dagen i den første uken. Slik innstiftet han sabbaten som et vedvarende minne om sitt fullendte skaperverk. Den første mann og kvinne ble skapt i Guds bilde som kronen på skaperverket. De mottok herredømmet over verden og fikk ansvaret for å ta vare på den. Da verden var ferdig var skaperverket «overmåte godt» og forkynte Guds herlighet.</a:t>
            </a:r>
          </a:p>
          <a:p>
            <a:pPr algn="l"/>
            <a:endParaRPr lang="nb-NO" sz="1600" dirty="0">
              <a:solidFill>
                <a:schemeClr val="tx1"/>
              </a:solidFill>
              <a:latin typeface="+mj-lt"/>
            </a:endParaRPr>
          </a:p>
          <a:p>
            <a:pPr algn="l"/>
            <a:r>
              <a:rPr lang="nb-NO" sz="1600" dirty="0">
                <a:solidFill>
                  <a:schemeClr val="tx1"/>
                </a:solidFill>
                <a:latin typeface="+mj-lt"/>
              </a:rPr>
              <a:t>(1 Mosebok 1:2; 2 Mosebok 20:8-11; Salmene 19:2-7; 33:6, 9; 104; Hebreerne 11:3</a:t>
            </a:r>
            <a:r>
              <a:rPr lang="nb-NO" sz="1600" dirty="0" smtClean="0">
                <a:solidFill>
                  <a:schemeClr val="tx1"/>
                </a:solidFill>
                <a:latin typeface="+mj-lt"/>
              </a:rPr>
              <a:t>).</a:t>
            </a:r>
          </a:p>
          <a:p>
            <a:pPr algn="l"/>
            <a:endParaRPr lang="en-US" sz="1600" dirty="0" smtClean="0">
              <a:solidFill>
                <a:schemeClr val="tx1"/>
              </a:solidFill>
              <a:latin typeface="+mj-lt"/>
            </a:endParaRPr>
          </a:p>
        </p:txBody>
      </p:sp>
    </p:spTree>
    <p:extLst>
      <p:ext uri="{BB962C8B-B14F-4D97-AF65-F5344CB8AC3E}">
        <p14:creationId xmlns:p14="http://schemas.microsoft.com/office/powerpoint/2010/main" val="1029424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SDA trospunkt nr. 19</a:t>
            </a:r>
            <a:endParaRPr lang="nb-NO" dirty="0"/>
          </a:p>
        </p:txBody>
      </p:sp>
      <p:sp>
        <p:nvSpPr>
          <p:cNvPr id="3" name="Undertittel 2"/>
          <p:cNvSpPr>
            <a:spLocks noGrp="1"/>
          </p:cNvSpPr>
          <p:nvPr>
            <p:ph type="subTitle" idx="1"/>
          </p:nvPr>
        </p:nvSpPr>
        <p:spPr>
          <a:xfrm>
            <a:off x="827584" y="1988840"/>
            <a:ext cx="7776864" cy="4320480"/>
          </a:xfrm>
        </p:spPr>
        <p:txBody>
          <a:bodyPr>
            <a:normAutofit/>
          </a:bodyPr>
          <a:lstStyle/>
          <a:p>
            <a:pPr algn="l"/>
            <a:r>
              <a:rPr lang="nb-NO" sz="1600" b="1" dirty="0">
                <a:solidFill>
                  <a:schemeClr val="tx1"/>
                </a:solidFill>
                <a:latin typeface="+mj-lt"/>
              </a:rPr>
              <a:t>19. Guds lov</a:t>
            </a:r>
            <a:r>
              <a:rPr lang="nb-NO" sz="1600" dirty="0">
                <a:solidFill>
                  <a:schemeClr val="tx1"/>
                </a:solidFill>
                <a:latin typeface="+mj-lt"/>
              </a:rPr>
              <a:t> </a:t>
            </a:r>
          </a:p>
          <a:p>
            <a:pPr algn="l"/>
            <a:r>
              <a:rPr lang="nb-NO" sz="1600" dirty="0">
                <a:solidFill>
                  <a:schemeClr val="tx1"/>
                </a:solidFill>
                <a:latin typeface="+mj-lt"/>
              </a:rPr>
              <a:t>De store prinsippene i Guds lov er uttrykt i de ti bud og kom til syne i Kristi liv. De uttrykker Guds kjærlighet og vilje og forteller hvordan menneskene skal leve og behandle hverandre. De gjelder for alle mennesker til alle tider. Budene danner grunnlaget for Guds pakt med sitt folk og er Guds målestokk i dommen. Gjennom Den hellige ånds påvirkning påpeker budene synd og får oss til å føle behovet for en frelser. Frelsen gis helt og holdent av nåde og ikke på grunn av gjerninger, men dens frukt viser seg i lydighet mot budene. Denne lydigheten utvikler kristen karakter og gir en følelse av velvære. Den er et tegn på vår kjærlighet til Herren og vår omsorg for våre medmennesker. Troens lydighet demonstrerer Kristi kraft til å omdanne liv og slik styrker den det kristne vitnesbyrd.</a:t>
            </a:r>
          </a:p>
          <a:p>
            <a:pPr algn="l"/>
            <a:endParaRPr lang="nb-NO" sz="1600" dirty="0">
              <a:solidFill>
                <a:schemeClr val="tx1"/>
              </a:solidFill>
              <a:latin typeface="+mj-lt"/>
            </a:endParaRPr>
          </a:p>
          <a:p>
            <a:pPr algn="l"/>
            <a:r>
              <a:rPr lang="nb-NO" sz="1600" dirty="0">
                <a:solidFill>
                  <a:schemeClr val="tx1"/>
                </a:solidFill>
                <a:latin typeface="+mj-lt"/>
              </a:rPr>
              <a:t>(2 Mosebok 20:1-17; Salmene 40:8-9; Matteus 22:36-40; 5 Mosebok 28:1-14; Matteus 5:17-20; Hebreerne 8:8-10; Johannes 15:7-10; 1 Johannes 5:3; Romerne 8:3-4; Salmene 19:6-13; Efeserne 2:8-10).</a:t>
            </a:r>
            <a:endParaRPr lang="en-US" sz="1600" dirty="0" smtClean="0">
              <a:solidFill>
                <a:schemeClr val="tx1"/>
              </a:solidFill>
              <a:latin typeface="+mj-lt"/>
            </a:endParaRPr>
          </a:p>
        </p:txBody>
      </p:sp>
    </p:spTree>
    <p:extLst>
      <p:ext uri="{BB962C8B-B14F-4D97-AF65-F5344CB8AC3E}">
        <p14:creationId xmlns:p14="http://schemas.microsoft.com/office/powerpoint/2010/main" val="1919416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SDA trospunkt nr. 20</a:t>
            </a:r>
            <a:endParaRPr lang="nb-NO" dirty="0"/>
          </a:p>
        </p:txBody>
      </p:sp>
      <p:sp>
        <p:nvSpPr>
          <p:cNvPr id="3" name="Undertittel 2"/>
          <p:cNvSpPr>
            <a:spLocks noGrp="1"/>
          </p:cNvSpPr>
          <p:nvPr>
            <p:ph type="subTitle" idx="1"/>
          </p:nvPr>
        </p:nvSpPr>
        <p:spPr>
          <a:xfrm>
            <a:off x="827584" y="1988840"/>
            <a:ext cx="7776864" cy="4320480"/>
          </a:xfrm>
        </p:spPr>
        <p:txBody>
          <a:bodyPr>
            <a:normAutofit/>
          </a:bodyPr>
          <a:lstStyle/>
          <a:p>
            <a:pPr algn="l"/>
            <a:r>
              <a:rPr lang="nb-NO" sz="1600" b="1" dirty="0">
                <a:solidFill>
                  <a:schemeClr val="tx1"/>
                </a:solidFill>
                <a:latin typeface="+mj-lt"/>
              </a:rPr>
              <a:t>20. Sabbaten</a:t>
            </a:r>
            <a:r>
              <a:rPr lang="nb-NO" sz="1600" dirty="0">
                <a:solidFill>
                  <a:schemeClr val="tx1"/>
                </a:solidFill>
                <a:latin typeface="+mj-lt"/>
              </a:rPr>
              <a:t> </a:t>
            </a:r>
          </a:p>
          <a:p>
            <a:pPr algn="l"/>
            <a:r>
              <a:rPr lang="nb-NO" sz="1600" dirty="0">
                <a:solidFill>
                  <a:schemeClr val="tx1"/>
                </a:solidFill>
                <a:latin typeface="+mj-lt"/>
              </a:rPr>
              <a:t>Etter skapelsens seks dager hvilte Skaperen på den sjuende dagen og innstiftet sabbaten som en gave til alle mennesker og som et minne om skapelsen. Det fjerde budet i Guds uforanderlige lov krever at vi helligholder denne sjuende dags sabbaten som en dag til hvile, tilbedelse og tjeneste i harmoni med den undervisning og det eksempel Jesus gav, han som er Herre over sabbaten. Sabbaten er en dag hvor en kan glede seg over fellesskapet med Gud og hverandre. Den er et symbol på vår gjenløsning i Kristus, et tegn på vår helliggjørelse, et uttrykk for vår troskap og en forsmak på en evig framtid i Guds rike. Sabbaten er Guds varige tegn på hans evige pakt mellom ham og hans folk. Ved å overholde denne hellige tiden med glede fra kveld til kveld, fra solnedgang til solnedgang, feirer vi Guds gjerning i skapelsen og gjenløsningen.</a:t>
            </a:r>
          </a:p>
          <a:p>
            <a:pPr algn="l"/>
            <a:endParaRPr lang="nb-NO" sz="1600" b="1" dirty="0">
              <a:solidFill>
                <a:schemeClr val="tx1"/>
              </a:solidFill>
              <a:latin typeface="+mj-lt"/>
            </a:endParaRPr>
          </a:p>
          <a:p>
            <a:pPr algn="l"/>
            <a:r>
              <a:rPr lang="nb-NO" sz="1600" dirty="0">
                <a:solidFill>
                  <a:schemeClr val="tx1"/>
                </a:solidFill>
                <a:latin typeface="+mj-lt"/>
              </a:rPr>
              <a:t>(1 Mosebok 2:1-3; 2 Mosebok 20:8-11; Lukas 4:16; Jesaja 56:5-6; 58:13-14; Matteus 12:1-12; 2 Mosebok 31:13-17; Esekiel 20:12, 20; 5 Mosebok 5:12-15; Hebreerne 4:1-11; 3 Mosebok 23:32; Markus 1:32).</a:t>
            </a:r>
            <a:endParaRPr lang="en-US" sz="1600" dirty="0" smtClean="0">
              <a:solidFill>
                <a:schemeClr val="tx1"/>
              </a:solidFill>
              <a:latin typeface="+mj-lt"/>
            </a:endParaRPr>
          </a:p>
        </p:txBody>
      </p:sp>
    </p:spTree>
    <p:extLst>
      <p:ext uri="{BB962C8B-B14F-4D97-AF65-F5344CB8AC3E}">
        <p14:creationId xmlns:p14="http://schemas.microsoft.com/office/powerpoint/2010/main" val="468585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Litteratur</a:t>
            </a:r>
            <a:endParaRPr lang="nb-NO" dirty="0"/>
          </a:p>
        </p:txBody>
      </p:sp>
      <p:sp>
        <p:nvSpPr>
          <p:cNvPr id="3" name="Undertittel 2"/>
          <p:cNvSpPr>
            <a:spLocks noGrp="1"/>
          </p:cNvSpPr>
          <p:nvPr>
            <p:ph type="subTitle" idx="1"/>
          </p:nvPr>
        </p:nvSpPr>
        <p:spPr>
          <a:xfrm>
            <a:off x="827584" y="1772816"/>
            <a:ext cx="7776864" cy="4752528"/>
          </a:xfrm>
        </p:spPr>
        <p:txBody>
          <a:bodyPr>
            <a:normAutofit/>
          </a:bodyPr>
          <a:lstStyle/>
          <a:p>
            <a:pPr algn="l"/>
            <a:r>
              <a:rPr lang="en-US" sz="1600" b="1" dirty="0" smtClean="0">
                <a:solidFill>
                  <a:schemeClr val="tx1"/>
                </a:solidFill>
                <a:latin typeface="+mj-lt"/>
                <a:hlinkClick r:id="rId2"/>
              </a:rPr>
              <a:t>https</a:t>
            </a:r>
            <a:r>
              <a:rPr lang="en-US" sz="1600" b="1" dirty="0">
                <a:solidFill>
                  <a:schemeClr val="tx1"/>
                </a:solidFill>
                <a:latin typeface="+mj-lt"/>
                <a:hlinkClick r:id="rId2"/>
              </a:rPr>
              <a:t>://</a:t>
            </a:r>
            <a:r>
              <a:rPr lang="en-US" sz="1600" b="1" dirty="0" smtClean="0">
                <a:solidFill>
                  <a:schemeClr val="tx1"/>
                </a:solidFill>
                <a:latin typeface="+mj-lt"/>
                <a:hlinkClick r:id="rId2"/>
              </a:rPr>
              <a:t>adventistbiblicalresearch.org/search/apachesolr_search/The%20Sabbath</a:t>
            </a:r>
            <a:endParaRPr lang="en-US" sz="1600" b="1" dirty="0" smtClean="0">
              <a:solidFill>
                <a:schemeClr val="tx1"/>
              </a:solidFill>
              <a:latin typeface="+mj-lt"/>
            </a:endParaRPr>
          </a:p>
          <a:p>
            <a:pPr algn="l"/>
            <a:r>
              <a:rPr lang="en-US" sz="1600" b="1" dirty="0" smtClean="0">
                <a:solidFill>
                  <a:schemeClr val="tx1"/>
                </a:solidFill>
                <a:latin typeface="+mj-lt"/>
              </a:rPr>
              <a:t>Adventist Biblical Research Institute</a:t>
            </a:r>
          </a:p>
          <a:p>
            <a:pPr algn="l"/>
            <a:endParaRPr lang="en-US" sz="1600" b="1" dirty="0">
              <a:solidFill>
                <a:schemeClr val="tx1"/>
              </a:solidFill>
              <a:latin typeface="+mj-lt"/>
            </a:endParaRPr>
          </a:p>
          <a:p>
            <a:pPr algn="l"/>
            <a:r>
              <a:rPr lang="en-US" sz="1600" b="1" dirty="0">
                <a:solidFill>
                  <a:schemeClr val="tx1"/>
                </a:solidFill>
                <a:latin typeface="+mj-lt"/>
                <a:hlinkClick r:id="rId3"/>
              </a:rPr>
              <a:t>http://</a:t>
            </a:r>
            <a:r>
              <a:rPr lang="en-US" sz="1600" b="1" dirty="0" smtClean="0">
                <a:solidFill>
                  <a:schemeClr val="tx1"/>
                </a:solidFill>
                <a:latin typeface="+mj-lt"/>
                <a:hlinkClick r:id="rId3"/>
              </a:rPr>
              <a:t>adventist.no/adventist/vaar_tro/verd_aa_tenke_over</a:t>
            </a:r>
            <a:endParaRPr lang="en-US" sz="1600" b="1" dirty="0" smtClean="0">
              <a:solidFill>
                <a:schemeClr val="tx1"/>
              </a:solidFill>
              <a:latin typeface="+mj-lt"/>
            </a:endParaRPr>
          </a:p>
          <a:p>
            <a:pPr algn="l"/>
            <a:r>
              <a:rPr lang="en-US" sz="1600" b="1" dirty="0" smtClean="0">
                <a:solidFill>
                  <a:schemeClr val="tx1"/>
                </a:solidFill>
                <a:latin typeface="+mj-lt"/>
              </a:rPr>
              <a:t>Adventist.no</a:t>
            </a:r>
          </a:p>
          <a:p>
            <a:pPr algn="l"/>
            <a:endParaRPr lang="en-US" sz="1600" dirty="0" smtClean="0">
              <a:solidFill>
                <a:schemeClr val="tx1"/>
              </a:solidFill>
              <a:latin typeface="+mj-lt"/>
            </a:endParaRPr>
          </a:p>
          <a:p>
            <a:pPr algn="l"/>
            <a:r>
              <a:rPr lang="en-US" sz="1600" b="1" i="1" dirty="0" smtClean="0">
                <a:solidFill>
                  <a:schemeClr val="tx1"/>
                </a:solidFill>
                <a:latin typeface="+mj-lt"/>
              </a:rPr>
              <a:t>Commentary Ref. Series vol. 12 - Handbook of Seventh-day Adventist Theology</a:t>
            </a:r>
            <a:r>
              <a:rPr lang="en-US" sz="1600" i="1" dirty="0" smtClean="0">
                <a:solidFill>
                  <a:schemeClr val="tx1"/>
                </a:solidFill>
                <a:latin typeface="+mj-lt"/>
              </a:rPr>
              <a:t>, </a:t>
            </a:r>
            <a:r>
              <a:rPr lang="en-US" sz="1600" dirty="0" smtClean="0">
                <a:solidFill>
                  <a:schemeClr val="tx1"/>
                </a:solidFill>
                <a:latin typeface="+mj-lt"/>
              </a:rPr>
              <a:t>R&amp;H 2000</a:t>
            </a:r>
          </a:p>
          <a:p>
            <a:pPr algn="l"/>
            <a:endParaRPr lang="en-US" sz="1600" dirty="0" smtClean="0">
              <a:solidFill>
                <a:schemeClr val="tx1"/>
              </a:solidFill>
              <a:latin typeface="+mj-lt"/>
            </a:endParaRPr>
          </a:p>
          <a:p>
            <a:pPr algn="l"/>
            <a:r>
              <a:rPr lang="en-US" sz="1600" dirty="0" err="1" smtClean="0">
                <a:solidFill>
                  <a:schemeClr val="tx1"/>
                </a:solidFill>
                <a:latin typeface="+mj-lt"/>
              </a:rPr>
              <a:t>Samuele</a:t>
            </a:r>
            <a:r>
              <a:rPr lang="en-US" sz="1600" dirty="0" smtClean="0">
                <a:solidFill>
                  <a:schemeClr val="tx1"/>
                </a:solidFill>
                <a:latin typeface="+mj-lt"/>
              </a:rPr>
              <a:t> </a:t>
            </a:r>
            <a:r>
              <a:rPr lang="en-US" sz="1600" dirty="0" err="1" smtClean="0">
                <a:solidFill>
                  <a:schemeClr val="tx1"/>
                </a:solidFill>
                <a:latin typeface="+mj-lt"/>
              </a:rPr>
              <a:t>Bacchiocchi</a:t>
            </a:r>
            <a:r>
              <a:rPr lang="en-US" sz="1600" dirty="0" smtClean="0">
                <a:solidFill>
                  <a:schemeClr val="tx1"/>
                </a:solidFill>
                <a:latin typeface="+mj-lt"/>
              </a:rPr>
              <a:t>; </a:t>
            </a:r>
            <a:r>
              <a:rPr lang="en-US" sz="1600" b="1" i="1" dirty="0" smtClean="0">
                <a:solidFill>
                  <a:schemeClr val="tx1"/>
                </a:solidFill>
                <a:latin typeface="+mj-lt"/>
              </a:rPr>
              <a:t>From Sabbath to Sunday</a:t>
            </a:r>
            <a:r>
              <a:rPr lang="en-US" sz="1600" dirty="0" smtClean="0">
                <a:solidFill>
                  <a:schemeClr val="tx1"/>
                </a:solidFill>
                <a:latin typeface="+mj-lt"/>
              </a:rPr>
              <a:t>, The Pontifical Gregorian Univ. Press, Rome 1977.</a:t>
            </a:r>
          </a:p>
          <a:p>
            <a:pPr algn="l"/>
            <a:r>
              <a:rPr lang="en-US" sz="1600" i="1" dirty="0" err="1" smtClean="0">
                <a:solidFill>
                  <a:schemeClr val="tx1"/>
                </a:solidFill>
                <a:latin typeface="+mj-lt"/>
              </a:rPr>
              <a:t>Samuele</a:t>
            </a:r>
            <a:r>
              <a:rPr lang="en-US" sz="1600" i="1" dirty="0" smtClean="0">
                <a:solidFill>
                  <a:schemeClr val="tx1"/>
                </a:solidFill>
                <a:latin typeface="+mj-lt"/>
              </a:rPr>
              <a:t> </a:t>
            </a:r>
            <a:r>
              <a:rPr lang="en-US" sz="1600" i="1" dirty="0" err="1" smtClean="0">
                <a:solidFill>
                  <a:schemeClr val="tx1"/>
                </a:solidFill>
                <a:latin typeface="+mj-lt"/>
              </a:rPr>
              <a:t>Bacchiocchi</a:t>
            </a:r>
            <a:r>
              <a:rPr lang="en-US" sz="1600" i="1" dirty="0" smtClean="0">
                <a:solidFill>
                  <a:schemeClr val="tx1"/>
                </a:solidFill>
                <a:latin typeface="+mj-lt"/>
              </a:rPr>
              <a:t>; </a:t>
            </a:r>
            <a:r>
              <a:rPr lang="en-US" sz="1600" b="1" i="1" dirty="0" smtClean="0">
                <a:solidFill>
                  <a:schemeClr val="tx1"/>
                </a:solidFill>
                <a:latin typeface="+mj-lt"/>
              </a:rPr>
              <a:t>Divine rest for human restlessness</a:t>
            </a:r>
            <a:r>
              <a:rPr lang="en-US" sz="1600" i="1" dirty="0" smtClean="0">
                <a:solidFill>
                  <a:schemeClr val="tx1"/>
                </a:solidFill>
                <a:latin typeface="+mj-lt"/>
              </a:rPr>
              <a:t>, </a:t>
            </a:r>
            <a:r>
              <a:rPr lang="en-US" sz="1600" dirty="0" smtClean="0">
                <a:solidFill>
                  <a:schemeClr val="tx1"/>
                </a:solidFill>
                <a:latin typeface="+mj-lt"/>
              </a:rPr>
              <a:t>The Pontifical Gregorian University Press, Rome, June 1980</a:t>
            </a:r>
            <a:r>
              <a:rPr lang="en-US" sz="1600" i="1" dirty="0" smtClean="0">
                <a:solidFill>
                  <a:schemeClr val="tx1"/>
                </a:solidFill>
                <a:latin typeface="+mj-lt"/>
              </a:rPr>
              <a:t>.</a:t>
            </a:r>
          </a:p>
          <a:p>
            <a:pPr algn="l"/>
            <a:endParaRPr lang="en-US" sz="1600" i="1" dirty="0">
              <a:solidFill>
                <a:schemeClr val="tx1"/>
              </a:solidFill>
              <a:latin typeface="+mj-lt"/>
            </a:endParaRPr>
          </a:p>
          <a:p>
            <a:pPr algn="l"/>
            <a:r>
              <a:rPr lang="en-US" sz="1600" i="1" dirty="0">
                <a:solidFill>
                  <a:schemeClr val="tx1"/>
                </a:solidFill>
                <a:latin typeface="+mj-lt"/>
                <a:hlinkClick r:id="rId4"/>
              </a:rPr>
              <a:t>http://</a:t>
            </a:r>
            <a:r>
              <a:rPr lang="en-US" sz="1600" i="1" dirty="0" smtClean="0">
                <a:solidFill>
                  <a:schemeClr val="tx1"/>
                </a:solidFill>
                <a:latin typeface="+mj-lt"/>
                <a:hlinkClick r:id="rId4"/>
              </a:rPr>
              <a:t>maranathamedia.com/site/index.php?option=com_rokdownloads&amp;view=file&amp;Itemid=68&amp;id=415:christian-beliefs-t-h</a:t>
            </a:r>
            <a:endParaRPr lang="en-US" sz="1600" i="1" dirty="0" smtClean="0">
              <a:solidFill>
                <a:schemeClr val="tx1"/>
              </a:solidFill>
              <a:latin typeface="+mj-lt"/>
            </a:endParaRPr>
          </a:p>
          <a:p>
            <a:pPr algn="l"/>
            <a:r>
              <a:rPr lang="en-US" sz="1600" b="1" dirty="0" err="1" smtClean="0">
                <a:solidFill>
                  <a:schemeClr val="tx1"/>
                </a:solidFill>
                <a:latin typeface="+mj-lt"/>
              </a:rPr>
              <a:t>T.H.Jemison</a:t>
            </a:r>
            <a:r>
              <a:rPr lang="en-US" sz="1600" b="1" dirty="0" smtClean="0">
                <a:solidFill>
                  <a:schemeClr val="tx1"/>
                </a:solidFill>
                <a:latin typeface="+mj-lt"/>
              </a:rPr>
              <a:t>; </a:t>
            </a:r>
            <a:r>
              <a:rPr lang="en-US" sz="1600" b="1" i="1" dirty="0" smtClean="0">
                <a:solidFill>
                  <a:schemeClr val="tx1"/>
                </a:solidFill>
                <a:latin typeface="+mj-lt"/>
              </a:rPr>
              <a:t>Christian </a:t>
            </a:r>
            <a:r>
              <a:rPr lang="en-US" sz="1600" b="1" i="1" dirty="0" err="1" smtClean="0">
                <a:solidFill>
                  <a:schemeClr val="tx1"/>
                </a:solidFill>
                <a:latin typeface="+mj-lt"/>
              </a:rPr>
              <a:t>Bieliefs</a:t>
            </a:r>
            <a:r>
              <a:rPr lang="en-US" sz="1600" b="1" dirty="0" smtClean="0">
                <a:solidFill>
                  <a:schemeClr val="tx1"/>
                </a:solidFill>
                <a:latin typeface="+mj-lt"/>
              </a:rPr>
              <a:t>, </a:t>
            </a:r>
            <a:r>
              <a:rPr lang="en-US" sz="1600" dirty="0" smtClean="0">
                <a:solidFill>
                  <a:schemeClr val="tx1"/>
                </a:solidFill>
                <a:latin typeface="+mj-lt"/>
              </a:rPr>
              <a:t>PP 1959</a:t>
            </a:r>
          </a:p>
        </p:txBody>
      </p:sp>
    </p:spTree>
    <p:extLst>
      <p:ext uri="{BB962C8B-B14F-4D97-AF65-F5344CB8AC3E}">
        <p14:creationId xmlns:p14="http://schemas.microsoft.com/office/powerpoint/2010/main" val="17343679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404665"/>
            <a:ext cx="7772400" cy="1008111"/>
          </a:xfrm>
        </p:spPr>
        <p:style>
          <a:lnRef idx="3">
            <a:schemeClr val="lt1"/>
          </a:lnRef>
          <a:fillRef idx="1">
            <a:schemeClr val="accent2"/>
          </a:fillRef>
          <a:effectRef idx="1">
            <a:schemeClr val="accent2"/>
          </a:effectRef>
          <a:fontRef idx="minor">
            <a:schemeClr val="lt1"/>
          </a:fontRef>
        </p:style>
        <p:txBody>
          <a:bodyPr>
            <a:normAutofit/>
          </a:bodyPr>
          <a:lstStyle/>
          <a:p>
            <a:r>
              <a:rPr lang="nb-NO" dirty="0" smtClean="0"/>
              <a:t>Litteratur</a:t>
            </a:r>
            <a:endParaRPr lang="nb-NO" dirty="0"/>
          </a:p>
        </p:txBody>
      </p:sp>
      <p:sp>
        <p:nvSpPr>
          <p:cNvPr id="3" name="Undertittel 2"/>
          <p:cNvSpPr>
            <a:spLocks noGrp="1"/>
          </p:cNvSpPr>
          <p:nvPr>
            <p:ph type="subTitle" idx="1"/>
          </p:nvPr>
        </p:nvSpPr>
        <p:spPr>
          <a:xfrm>
            <a:off x="827584" y="1988840"/>
            <a:ext cx="7776864" cy="4536504"/>
          </a:xfrm>
        </p:spPr>
        <p:txBody>
          <a:bodyPr>
            <a:normAutofit/>
          </a:bodyPr>
          <a:lstStyle/>
          <a:p>
            <a:pPr algn="l"/>
            <a:r>
              <a:rPr lang="en-US" sz="1800" dirty="0" smtClean="0">
                <a:solidFill>
                  <a:schemeClr val="tx1"/>
                </a:solidFill>
                <a:latin typeface="+mj-lt"/>
              </a:rPr>
              <a:t>Kenneth A. Strand; </a:t>
            </a:r>
            <a:r>
              <a:rPr lang="en-US" sz="1800" b="1" i="1" dirty="0" smtClean="0">
                <a:solidFill>
                  <a:schemeClr val="tx1"/>
                </a:solidFill>
                <a:latin typeface="+mj-lt"/>
              </a:rPr>
              <a:t>The Sabbath in Scripture and History</a:t>
            </a:r>
            <a:r>
              <a:rPr lang="en-US" sz="1800" dirty="0" smtClean="0">
                <a:solidFill>
                  <a:schemeClr val="tx1"/>
                </a:solidFill>
                <a:latin typeface="+mj-lt"/>
              </a:rPr>
              <a:t>, R&amp;H 1982.</a:t>
            </a:r>
          </a:p>
          <a:p>
            <a:pPr algn="l"/>
            <a:endParaRPr lang="en-US" sz="1800" dirty="0">
              <a:solidFill>
                <a:schemeClr val="tx1"/>
              </a:solidFill>
              <a:latin typeface="+mj-lt"/>
            </a:endParaRPr>
          </a:p>
          <a:p>
            <a:pPr algn="l"/>
            <a:r>
              <a:rPr lang="en-US" sz="1800" dirty="0" smtClean="0">
                <a:solidFill>
                  <a:schemeClr val="tx1"/>
                </a:solidFill>
                <a:latin typeface="+mj-lt"/>
              </a:rPr>
              <a:t>Sigve K. Tonstad; </a:t>
            </a:r>
            <a:r>
              <a:rPr lang="en-US" sz="1800" b="1" i="1" dirty="0" smtClean="0">
                <a:solidFill>
                  <a:schemeClr val="tx1"/>
                </a:solidFill>
                <a:latin typeface="+mj-lt"/>
              </a:rPr>
              <a:t>The lost meaning of the seventh day</a:t>
            </a:r>
            <a:r>
              <a:rPr lang="en-US" sz="1800" dirty="0" smtClean="0">
                <a:solidFill>
                  <a:schemeClr val="tx1"/>
                </a:solidFill>
                <a:latin typeface="+mj-lt"/>
              </a:rPr>
              <a:t>, AUP 2009.</a:t>
            </a:r>
          </a:p>
          <a:p>
            <a:pPr algn="l"/>
            <a:endParaRPr lang="en-US" sz="1800" dirty="0">
              <a:solidFill>
                <a:schemeClr val="tx1"/>
              </a:solidFill>
              <a:latin typeface="+mj-lt"/>
            </a:endParaRPr>
          </a:p>
          <a:p>
            <a:pPr algn="l"/>
            <a:endParaRPr lang="en-US" sz="1800" dirty="0" smtClean="0">
              <a:solidFill>
                <a:schemeClr val="tx1"/>
              </a:solidFill>
              <a:latin typeface="+mj-lt"/>
            </a:endParaRPr>
          </a:p>
        </p:txBody>
      </p:sp>
    </p:spTree>
    <p:extLst>
      <p:ext uri="{BB962C8B-B14F-4D97-AF65-F5344CB8AC3E}">
        <p14:creationId xmlns:p14="http://schemas.microsoft.com/office/powerpoint/2010/main" val="31154497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513</TotalTime>
  <Words>2072</Words>
  <Application>Microsoft Office PowerPoint</Application>
  <PresentationFormat>Skjermfremvisning (4:3)</PresentationFormat>
  <Paragraphs>153</Paragraphs>
  <Slides>24</Slides>
  <Notes>0</Notes>
  <HiddenSlides>0</HiddenSlides>
  <MMClips>0</MMClips>
  <ScaleCrop>false</ScaleCrop>
  <HeadingPairs>
    <vt:vector size="4" baseType="variant">
      <vt:variant>
        <vt:lpstr>Tema</vt:lpstr>
      </vt:variant>
      <vt:variant>
        <vt:i4>1</vt:i4>
      </vt:variant>
      <vt:variant>
        <vt:lpstr>Lysbildetitler</vt:lpstr>
      </vt:variant>
      <vt:variant>
        <vt:i4>24</vt:i4>
      </vt:variant>
    </vt:vector>
  </HeadingPairs>
  <TitlesOfParts>
    <vt:vector size="25" baseType="lpstr">
      <vt:lpstr>Office-tema</vt:lpstr>
      <vt:lpstr>SDA pillars of faith </vt:lpstr>
      <vt:lpstr>SDA pillars of faith </vt:lpstr>
      <vt:lpstr>Grunnleggende om sabbaten - I</vt:lpstr>
      <vt:lpstr>Grunnleggende om sabbaten - II</vt:lpstr>
      <vt:lpstr>SDA trospunkt nr. 6</vt:lpstr>
      <vt:lpstr>SDA trospunkt nr. 19</vt:lpstr>
      <vt:lpstr>SDA trospunkt nr. 20</vt:lpstr>
      <vt:lpstr>Litteratur</vt:lpstr>
      <vt:lpstr>Litteratur</vt:lpstr>
      <vt:lpstr>Sabbaten i GT</vt:lpstr>
      <vt:lpstr>Sabbaten i NT</vt:lpstr>
      <vt:lpstr>Sabbaten – et tegn</vt:lpstr>
      <vt:lpstr>Sabbaten er ikke avskaffet</vt:lpstr>
      <vt:lpstr>Hvorfor holder adventistene helg på lørdag?</vt:lpstr>
      <vt:lpstr>Hvorfor holder adventistene helg på lørdag?</vt:lpstr>
      <vt:lpstr>Hvorfor holder adventistene helg på lørdag?</vt:lpstr>
      <vt:lpstr>Hvorfor holder adventistene helg på lørdag?</vt:lpstr>
      <vt:lpstr>Hvorfor holder adventistene helg på lørdag?</vt:lpstr>
      <vt:lpstr>Handbook of SDA theology</vt:lpstr>
      <vt:lpstr>Handbook of SDA theology</vt:lpstr>
      <vt:lpstr>Handbook of SDA theology</vt:lpstr>
      <vt:lpstr>Handbook of SDA theology</vt:lpstr>
      <vt:lpstr>Bacchiocchis 7 punkter om sabbaten</vt:lpstr>
      <vt:lpstr>Prekendisposisjon</vt:lpstr>
    </vt:vector>
  </TitlesOfParts>
  <Company>Syvendedags Adventistsamfunnet, Den norske Union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SDA pillars of faith </dc:title>
  <dc:creator>David Havstein</dc:creator>
  <cp:lastModifiedBy>David Havstein</cp:lastModifiedBy>
  <cp:revision>69</cp:revision>
  <dcterms:created xsi:type="dcterms:W3CDTF">2013-01-17T14:37:10Z</dcterms:created>
  <dcterms:modified xsi:type="dcterms:W3CDTF">2013-01-25T09:36:24Z</dcterms:modified>
</cp:coreProperties>
</file>