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DFF9D45-1F72-4D22-A88E-8C8FC361344C}" type="datetimeFigureOut">
              <a:rPr lang="en-GB" smtClean="0"/>
              <a:t>07/10/2012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04C568-944A-40D7-BBF3-269C34D9AE6B}" type="slidenum">
              <a:rPr lang="en-GB" smtClean="0"/>
              <a:t>‹#›</a:t>
            </a:fld>
            <a:endParaRPr lang="en-GB"/>
          </a:p>
        </p:txBody>
      </p:sp>
    </p:spTree>
    <p:extLst>
      <p:ext uri="{BB962C8B-B14F-4D97-AF65-F5344CB8AC3E}">
        <p14:creationId xmlns:p14="http://schemas.microsoft.com/office/powerpoint/2010/main" val="739490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FF9D45-1F72-4D22-A88E-8C8FC361344C}" type="datetimeFigureOut">
              <a:rPr lang="en-GB" smtClean="0"/>
              <a:t>07/10/2012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04C568-944A-40D7-BBF3-269C34D9AE6B}" type="slidenum">
              <a:rPr lang="en-GB" smtClean="0"/>
              <a:t>‹#›</a:t>
            </a:fld>
            <a:endParaRPr lang="en-GB"/>
          </a:p>
        </p:txBody>
      </p:sp>
    </p:spTree>
    <p:extLst>
      <p:ext uri="{BB962C8B-B14F-4D97-AF65-F5344CB8AC3E}">
        <p14:creationId xmlns:p14="http://schemas.microsoft.com/office/powerpoint/2010/main" val="3259476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FF9D45-1F72-4D22-A88E-8C8FC361344C}" type="datetimeFigureOut">
              <a:rPr lang="en-GB" smtClean="0"/>
              <a:t>07/10/2012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04C568-944A-40D7-BBF3-269C34D9AE6B}" type="slidenum">
              <a:rPr lang="en-GB" smtClean="0"/>
              <a:t>‹#›</a:t>
            </a:fld>
            <a:endParaRPr lang="en-GB"/>
          </a:p>
        </p:txBody>
      </p:sp>
    </p:spTree>
    <p:extLst>
      <p:ext uri="{BB962C8B-B14F-4D97-AF65-F5344CB8AC3E}">
        <p14:creationId xmlns:p14="http://schemas.microsoft.com/office/powerpoint/2010/main" val="3377206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FF9D45-1F72-4D22-A88E-8C8FC361344C}" type="datetimeFigureOut">
              <a:rPr lang="en-GB" smtClean="0"/>
              <a:t>07/10/2012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04C568-944A-40D7-BBF3-269C34D9AE6B}" type="slidenum">
              <a:rPr lang="en-GB" smtClean="0"/>
              <a:t>‹#›</a:t>
            </a:fld>
            <a:endParaRPr lang="en-GB"/>
          </a:p>
        </p:txBody>
      </p:sp>
    </p:spTree>
    <p:extLst>
      <p:ext uri="{BB962C8B-B14F-4D97-AF65-F5344CB8AC3E}">
        <p14:creationId xmlns:p14="http://schemas.microsoft.com/office/powerpoint/2010/main" val="333618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9D45-1F72-4D22-A88E-8C8FC361344C}" type="datetimeFigureOut">
              <a:rPr lang="en-GB" smtClean="0"/>
              <a:t>07/10/2012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04C568-944A-40D7-BBF3-269C34D9AE6B}" type="slidenum">
              <a:rPr lang="en-GB" smtClean="0"/>
              <a:t>‹#›</a:t>
            </a:fld>
            <a:endParaRPr lang="en-GB"/>
          </a:p>
        </p:txBody>
      </p:sp>
    </p:spTree>
    <p:extLst>
      <p:ext uri="{BB962C8B-B14F-4D97-AF65-F5344CB8AC3E}">
        <p14:creationId xmlns:p14="http://schemas.microsoft.com/office/powerpoint/2010/main" val="4229739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DFF9D45-1F72-4D22-A88E-8C8FC361344C}" type="datetimeFigureOut">
              <a:rPr lang="en-GB" smtClean="0"/>
              <a:t>07/10/2012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04C568-944A-40D7-BBF3-269C34D9AE6B}" type="slidenum">
              <a:rPr lang="en-GB" smtClean="0"/>
              <a:t>‹#›</a:t>
            </a:fld>
            <a:endParaRPr lang="en-GB"/>
          </a:p>
        </p:txBody>
      </p:sp>
    </p:spTree>
    <p:extLst>
      <p:ext uri="{BB962C8B-B14F-4D97-AF65-F5344CB8AC3E}">
        <p14:creationId xmlns:p14="http://schemas.microsoft.com/office/powerpoint/2010/main" val="1425842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DFF9D45-1F72-4D22-A88E-8C8FC361344C}" type="datetimeFigureOut">
              <a:rPr lang="en-GB" smtClean="0"/>
              <a:t>07/10/2012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04C568-944A-40D7-BBF3-269C34D9AE6B}" type="slidenum">
              <a:rPr lang="en-GB" smtClean="0"/>
              <a:t>‹#›</a:t>
            </a:fld>
            <a:endParaRPr lang="en-GB"/>
          </a:p>
        </p:txBody>
      </p:sp>
    </p:spTree>
    <p:extLst>
      <p:ext uri="{BB962C8B-B14F-4D97-AF65-F5344CB8AC3E}">
        <p14:creationId xmlns:p14="http://schemas.microsoft.com/office/powerpoint/2010/main" val="3774983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DFF9D45-1F72-4D22-A88E-8C8FC361344C}" type="datetimeFigureOut">
              <a:rPr lang="en-GB" smtClean="0"/>
              <a:t>07/10/2012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04C568-944A-40D7-BBF3-269C34D9AE6B}" type="slidenum">
              <a:rPr lang="en-GB" smtClean="0"/>
              <a:t>‹#›</a:t>
            </a:fld>
            <a:endParaRPr lang="en-GB"/>
          </a:p>
        </p:txBody>
      </p:sp>
    </p:spTree>
    <p:extLst>
      <p:ext uri="{BB962C8B-B14F-4D97-AF65-F5344CB8AC3E}">
        <p14:creationId xmlns:p14="http://schemas.microsoft.com/office/powerpoint/2010/main" val="1553766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FF9D45-1F72-4D22-A88E-8C8FC361344C}" type="datetimeFigureOut">
              <a:rPr lang="en-GB" smtClean="0"/>
              <a:t>07/10/2012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04C568-944A-40D7-BBF3-269C34D9AE6B}" type="slidenum">
              <a:rPr lang="en-GB" smtClean="0"/>
              <a:t>‹#›</a:t>
            </a:fld>
            <a:endParaRPr lang="en-GB"/>
          </a:p>
        </p:txBody>
      </p:sp>
    </p:spTree>
    <p:extLst>
      <p:ext uri="{BB962C8B-B14F-4D97-AF65-F5344CB8AC3E}">
        <p14:creationId xmlns:p14="http://schemas.microsoft.com/office/powerpoint/2010/main" val="2270694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FF9D45-1F72-4D22-A88E-8C8FC361344C}" type="datetimeFigureOut">
              <a:rPr lang="en-GB" smtClean="0"/>
              <a:t>07/10/2012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04C568-944A-40D7-BBF3-269C34D9AE6B}" type="slidenum">
              <a:rPr lang="en-GB" smtClean="0"/>
              <a:t>‹#›</a:t>
            </a:fld>
            <a:endParaRPr lang="en-GB"/>
          </a:p>
        </p:txBody>
      </p:sp>
    </p:spTree>
    <p:extLst>
      <p:ext uri="{BB962C8B-B14F-4D97-AF65-F5344CB8AC3E}">
        <p14:creationId xmlns:p14="http://schemas.microsoft.com/office/powerpoint/2010/main" val="2107559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FF9D45-1F72-4D22-A88E-8C8FC361344C}" type="datetimeFigureOut">
              <a:rPr lang="en-GB" smtClean="0"/>
              <a:t>07/10/2012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04C568-944A-40D7-BBF3-269C34D9AE6B}" type="slidenum">
              <a:rPr lang="en-GB" smtClean="0"/>
              <a:t>‹#›</a:t>
            </a:fld>
            <a:endParaRPr lang="en-GB"/>
          </a:p>
        </p:txBody>
      </p:sp>
    </p:spTree>
    <p:extLst>
      <p:ext uri="{BB962C8B-B14F-4D97-AF65-F5344CB8AC3E}">
        <p14:creationId xmlns:p14="http://schemas.microsoft.com/office/powerpoint/2010/main" val="2603796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FF9D45-1F72-4D22-A88E-8C8FC361344C}" type="datetimeFigureOut">
              <a:rPr lang="en-GB" smtClean="0"/>
              <a:t>07/10/2012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4C568-944A-40D7-BBF3-269C34D9AE6B}" type="slidenum">
              <a:rPr lang="en-GB" smtClean="0"/>
              <a:t>‹#›</a:t>
            </a:fld>
            <a:endParaRPr lang="en-GB"/>
          </a:p>
        </p:txBody>
      </p:sp>
    </p:spTree>
    <p:extLst>
      <p:ext uri="{BB962C8B-B14F-4D97-AF65-F5344CB8AC3E}">
        <p14:creationId xmlns:p14="http://schemas.microsoft.com/office/powerpoint/2010/main" val="3518824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124744"/>
            <a:ext cx="8640960" cy="2880319"/>
          </a:xfrm>
        </p:spPr>
        <p:txBody>
          <a:bodyPr>
            <a:normAutofit fontScale="90000"/>
          </a:bodyPr>
          <a:lstStyle/>
          <a:p>
            <a:r>
              <a:rPr lang="en-GB" sz="3600" dirty="0" smtClean="0"/>
              <a:t>Preaching on the Second Coming of Jesus</a:t>
            </a:r>
            <a:br>
              <a:rPr lang="en-GB" sz="3600" dirty="0" smtClean="0"/>
            </a:br>
            <a:r>
              <a:rPr lang="en-GB" dirty="0"/>
              <a:t/>
            </a:r>
            <a:br>
              <a:rPr lang="en-GB" dirty="0"/>
            </a:br>
            <a:r>
              <a:rPr lang="en-GB" dirty="0" smtClean="0"/>
              <a:t>1. “</a:t>
            </a:r>
            <a:r>
              <a:rPr lang="en-GB" dirty="0" smtClean="0"/>
              <a:t>Waiting with confidence” – relational</a:t>
            </a:r>
            <a:br>
              <a:rPr lang="en-GB" dirty="0" smtClean="0"/>
            </a:br>
            <a:r>
              <a:rPr lang="en-GB" dirty="0" smtClean="0"/>
              <a:t>2. “</a:t>
            </a:r>
            <a:r>
              <a:rPr lang="en-GB" dirty="0" smtClean="0"/>
              <a:t>The end of the world”- sign-based</a:t>
            </a:r>
            <a:endParaRPr lang="en-GB" dirty="0"/>
          </a:p>
        </p:txBody>
      </p:sp>
      <p:sp>
        <p:nvSpPr>
          <p:cNvPr id="3" name="Subtitle 2"/>
          <p:cNvSpPr>
            <a:spLocks noGrp="1"/>
          </p:cNvSpPr>
          <p:nvPr>
            <p:ph type="subTitle" idx="1"/>
          </p:nvPr>
        </p:nvSpPr>
        <p:spPr>
          <a:xfrm>
            <a:off x="1331640" y="4437112"/>
            <a:ext cx="6400800" cy="1752600"/>
          </a:xfrm>
        </p:spPr>
        <p:txBody>
          <a:bodyPr/>
          <a:lstStyle/>
          <a:p>
            <a:r>
              <a:rPr lang="en-GB" dirty="0" smtClean="0"/>
              <a:t>Preaching Seminar</a:t>
            </a:r>
          </a:p>
          <a:p>
            <a:r>
              <a:rPr lang="en-GB" dirty="0" smtClean="0"/>
              <a:t>Norway, 2012</a:t>
            </a:r>
            <a:endParaRPr lang="en-GB" dirty="0"/>
          </a:p>
        </p:txBody>
      </p:sp>
    </p:spTree>
    <p:extLst>
      <p:ext uri="{BB962C8B-B14F-4D97-AF65-F5344CB8AC3E}">
        <p14:creationId xmlns:p14="http://schemas.microsoft.com/office/powerpoint/2010/main" val="2656741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31612" y="277813"/>
            <a:ext cx="8401403" cy="1143000"/>
          </a:xfrm>
        </p:spPr>
        <p:txBody>
          <a:bodyPr/>
          <a:lstStyle/>
          <a:p>
            <a:pPr eaLnBrk="1" hangingPunct="1"/>
            <a:r>
              <a:rPr lang="en-GB" sz="4200" b="1"/>
              <a:t>Words of Truth </a:t>
            </a:r>
            <a:r>
              <a:rPr lang="hu-HU" sz="4200" b="1"/>
              <a:t>= </a:t>
            </a:r>
            <a:r>
              <a:rPr lang="en-GB" sz="4200" b="1"/>
              <a:t>Jesus’ Words</a:t>
            </a:r>
          </a:p>
        </p:txBody>
      </p:sp>
      <p:sp>
        <p:nvSpPr>
          <p:cNvPr id="3" name="Content Placeholder 2"/>
          <p:cNvSpPr>
            <a:spLocks noGrp="1"/>
          </p:cNvSpPr>
          <p:nvPr>
            <p:ph idx="1"/>
          </p:nvPr>
        </p:nvSpPr>
        <p:spPr>
          <a:xfrm>
            <a:off x="4741333" y="1629173"/>
            <a:ext cx="4402667" cy="4804171"/>
          </a:xfrm>
        </p:spPr>
        <p:txBody>
          <a:bodyPr rtlCol="0">
            <a:normAutofit fontScale="92500" lnSpcReduction="20000"/>
          </a:bodyPr>
          <a:lstStyle/>
          <a:p>
            <a:pPr marL="0" indent="0">
              <a:buNone/>
              <a:defRPr/>
            </a:pPr>
            <a:r>
              <a:rPr lang="en-GB" b="1" dirty="0" smtClean="0"/>
              <a:t>“</a:t>
            </a:r>
            <a:r>
              <a:rPr lang="en-GB" b="1" dirty="0"/>
              <a:t>When he inquired as to the time when his son got better, they said to him, "The fever left him yesterday at the seventh hour." Then the father realized that this was the exact time at which Jesus had said to him, "Your son will live." So he and all his household believed</a:t>
            </a:r>
            <a:r>
              <a:rPr lang="en-GB" b="1" dirty="0" smtClean="0"/>
              <a:t>.” 			</a:t>
            </a:r>
            <a:r>
              <a:rPr lang="en-GB" dirty="0" smtClean="0"/>
              <a:t>(</a:t>
            </a:r>
            <a:r>
              <a:rPr lang="en-GB" dirty="0"/>
              <a:t>John 4:52-53)</a:t>
            </a:r>
            <a:endParaRPr lang="en-GB" dirty="0" smtClean="0"/>
          </a:p>
        </p:txBody>
      </p:sp>
      <p:pic>
        <p:nvPicPr>
          <p:cNvPr id="10245" name="Picture 3"/>
          <p:cNvPicPr>
            <a:picLocks noChangeAspect="1"/>
          </p:cNvPicPr>
          <p:nvPr/>
        </p:nvPicPr>
        <p:blipFill>
          <a:blip r:embed="rId2"/>
          <a:srcRect/>
          <a:stretch>
            <a:fillRect/>
          </a:stretch>
        </p:blipFill>
        <p:spPr bwMode="auto">
          <a:xfrm>
            <a:off x="134056" y="1797844"/>
            <a:ext cx="4427361" cy="3937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350516"/>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7598" y="164704"/>
            <a:ext cx="8928806" cy="1143000"/>
          </a:xfrm>
        </p:spPr>
        <p:txBody>
          <a:bodyPr/>
          <a:lstStyle/>
          <a:p>
            <a:pPr eaLnBrk="1" hangingPunct="1"/>
            <a:r>
              <a:rPr lang="en-GB" sz="4200" b="1"/>
              <a:t>We have a little bit of Thomas in us</a:t>
            </a:r>
          </a:p>
        </p:txBody>
      </p:sp>
      <p:sp>
        <p:nvSpPr>
          <p:cNvPr id="3" name="Content Placeholder 2"/>
          <p:cNvSpPr>
            <a:spLocks noGrp="1"/>
          </p:cNvSpPr>
          <p:nvPr>
            <p:ph idx="1"/>
          </p:nvPr>
        </p:nvSpPr>
        <p:spPr>
          <a:xfrm>
            <a:off x="4651376" y="1809750"/>
            <a:ext cx="4385028" cy="4500563"/>
          </a:xfrm>
        </p:spPr>
        <p:txBody>
          <a:bodyPr rtlCol="0">
            <a:normAutofit fontScale="92500" lnSpcReduction="10000"/>
          </a:bodyPr>
          <a:lstStyle/>
          <a:p>
            <a:pPr marL="0" indent="0">
              <a:buNone/>
              <a:defRPr/>
            </a:pPr>
            <a:r>
              <a:rPr lang="hu-HU" b="1" dirty="0" smtClean="0"/>
              <a:t>„</a:t>
            </a:r>
            <a:r>
              <a:rPr lang="en-GB" b="1" dirty="0" smtClean="0"/>
              <a:t>So </a:t>
            </a:r>
            <a:r>
              <a:rPr lang="en-GB" b="1" dirty="0"/>
              <a:t>the other disciples told him, "We have seen the Lord!" But he said to them, "Unless I see the nail marks in his hands and put my finger where the nails were, and put my hand into his side, I will not believe it." </a:t>
            </a:r>
            <a:r>
              <a:rPr lang="en-GB" b="1" dirty="0" smtClean="0"/>
              <a:t>			</a:t>
            </a:r>
            <a:r>
              <a:rPr lang="en-GB" dirty="0" smtClean="0"/>
              <a:t>(</a:t>
            </a:r>
            <a:r>
              <a:rPr lang="en-GB" dirty="0"/>
              <a:t>John 20:25) </a:t>
            </a:r>
            <a:endParaRPr lang="en-GB" dirty="0" smtClean="0"/>
          </a:p>
        </p:txBody>
      </p:sp>
      <p:pic>
        <p:nvPicPr>
          <p:cNvPr id="11269" name="Picture 3"/>
          <p:cNvPicPr>
            <a:picLocks noChangeAspect="1"/>
          </p:cNvPicPr>
          <p:nvPr/>
        </p:nvPicPr>
        <p:blipFill>
          <a:blip r:embed="rId2"/>
          <a:srcRect/>
          <a:stretch>
            <a:fillRect/>
          </a:stretch>
        </p:blipFill>
        <p:spPr bwMode="auto">
          <a:xfrm>
            <a:off x="107598" y="1879204"/>
            <a:ext cx="4448528" cy="39508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31507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848" y="275829"/>
            <a:ext cx="8230306" cy="752078"/>
          </a:xfrm>
        </p:spPr>
        <p:txBody>
          <a:bodyPr rtlCol="0">
            <a:normAutofit fontScale="90000"/>
          </a:bodyPr>
          <a:lstStyle/>
          <a:p>
            <a:pPr>
              <a:defRPr/>
            </a:pPr>
            <a:r>
              <a:rPr lang="en-GB" b="1" dirty="0" smtClean="0"/>
              <a:t>Bring your doubts to Jesus</a:t>
            </a:r>
          </a:p>
        </p:txBody>
      </p:sp>
      <p:sp>
        <p:nvSpPr>
          <p:cNvPr id="3" name="Content Placeholder 2"/>
          <p:cNvSpPr>
            <a:spLocks noGrp="1"/>
          </p:cNvSpPr>
          <p:nvPr>
            <p:ph idx="1"/>
          </p:nvPr>
        </p:nvSpPr>
        <p:spPr>
          <a:xfrm>
            <a:off x="4092223" y="1605361"/>
            <a:ext cx="4944181" cy="4613671"/>
          </a:xfrm>
        </p:spPr>
        <p:txBody>
          <a:bodyPr rtlCol="0">
            <a:normAutofit fontScale="85000" lnSpcReduction="10000"/>
          </a:bodyPr>
          <a:lstStyle/>
          <a:p>
            <a:pPr marL="0" indent="0">
              <a:buNone/>
              <a:defRPr/>
            </a:pPr>
            <a:r>
              <a:rPr lang="en-GB" b="1" dirty="0" smtClean="0"/>
              <a:t>”A </a:t>
            </a:r>
            <a:r>
              <a:rPr lang="en-GB" b="1" dirty="0"/>
              <a:t>week later his disciples were in the house again, and Thomas was with them. Though the doors were locked, Jesus came and stood among them and said, "Peace be with you!" Then he said to Thomas, "Put your finger here; see my hands. Reach out your hand and put it into my side. Stop doubting and believe. "Thomas said to him, "My Lord and my God!" </a:t>
            </a:r>
            <a:r>
              <a:rPr lang="en-GB" dirty="0" smtClean="0"/>
              <a:t>(</a:t>
            </a:r>
            <a:r>
              <a:rPr lang="en-GB" dirty="0"/>
              <a:t>John 20:26-28)</a:t>
            </a:r>
            <a:endParaRPr lang="en-GB" dirty="0" smtClean="0"/>
          </a:p>
        </p:txBody>
      </p:sp>
      <p:pic>
        <p:nvPicPr>
          <p:cNvPr id="12293" name="Picture 3"/>
          <p:cNvPicPr>
            <a:picLocks noChangeAspect="1"/>
          </p:cNvPicPr>
          <p:nvPr/>
        </p:nvPicPr>
        <p:blipFill>
          <a:blip r:embed="rId2"/>
          <a:srcRect/>
          <a:stretch>
            <a:fillRect/>
          </a:stretch>
        </p:blipFill>
        <p:spPr bwMode="auto">
          <a:xfrm>
            <a:off x="107598" y="1605361"/>
            <a:ext cx="3839986" cy="42247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201202"/>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33779" y="188516"/>
            <a:ext cx="7771694" cy="1143000"/>
          </a:xfrm>
        </p:spPr>
        <p:txBody>
          <a:bodyPr/>
          <a:lstStyle/>
          <a:p>
            <a:pPr eaLnBrk="1" hangingPunct="1"/>
            <a:r>
              <a:rPr lang="en-GB" b="1" smtClean="0"/>
              <a:t>Trust in my actions</a:t>
            </a:r>
            <a:endParaRPr lang="en-GB" smtClean="0"/>
          </a:p>
        </p:txBody>
      </p:sp>
      <p:sp>
        <p:nvSpPr>
          <p:cNvPr id="3" name="Content Placeholder 2"/>
          <p:cNvSpPr>
            <a:spLocks noGrp="1"/>
          </p:cNvSpPr>
          <p:nvPr>
            <p:ph idx="1"/>
          </p:nvPr>
        </p:nvSpPr>
        <p:spPr>
          <a:xfrm>
            <a:off x="4648700" y="1523633"/>
            <a:ext cx="4474986" cy="4615656"/>
          </a:xfrm>
        </p:spPr>
        <p:txBody>
          <a:bodyPr rtlCol="0">
            <a:normAutofit fontScale="85000" lnSpcReduction="10000"/>
          </a:bodyPr>
          <a:lstStyle/>
          <a:p>
            <a:pPr>
              <a:defRPr/>
            </a:pPr>
            <a:r>
              <a:rPr lang="hu-HU" b="1" dirty="0" smtClean="0"/>
              <a:t>“</a:t>
            </a:r>
            <a:r>
              <a:rPr lang="en-GB" b="1" dirty="0" smtClean="0"/>
              <a:t>In </a:t>
            </a:r>
            <a:r>
              <a:rPr lang="en-GB" b="1" dirty="0"/>
              <a:t>my Father's house are many rooms; if it were not so, I would have told you. I am going there to prepare a place for you.” </a:t>
            </a:r>
            <a:r>
              <a:rPr lang="en-GB" b="1" dirty="0" smtClean="0"/>
              <a:t>	</a:t>
            </a:r>
            <a:r>
              <a:rPr lang="en-GB" dirty="0" smtClean="0"/>
              <a:t>(</a:t>
            </a:r>
            <a:r>
              <a:rPr lang="en-GB" dirty="0"/>
              <a:t>John 14:2) </a:t>
            </a:r>
            <a:endParaRPr lang="hu-HU" dirty="0" smtClean="0"/>
          </a:p>
          <a:p>
            <a:pPr>
              <a:defRPr/>
            </a:pPr>
            <a:r>
              <a:rPr lang="en-GB" dirty="0"/>
              <a:t>Jesus is </a:t>
            </a:r>
            <a:r>
              <a:rPr lang="en-GB" dirty="0" smtClean="0"/>
              <a:t>using the image of two </a:t>
            </a:r>
            <a:r>
              <a:rPr lang="en-GB" dirty="0"/>
              <a:t>very familiar contemporary practices in order to illustrate His actions: the pictures of the </a:t>
            </a:r>
            <a:r>
              <a:rPr lang="en-GB" b="1" dirty="0"/>
              <a:t>journey</a:t>
            </a:r>
            <a:r>
              <a:rPr lang="en-GB" dirty="0"/>
              <a:t> and of the </a:t>
            </a:r>
            <a:r>
              <a:rPr lang="en-GB" b="1" dirty="0"/>
              <a:t>wedding</a:t>
            </a:r>
            <a:endParaRPr lang="en-GB" b="1" dirty="0" smtClean="0"/>
          </a:p>
        </p:txBody>
      </p:sp>
      <p:pic>
        <p:nvPicPr>
          <p:cNvPr id="13317" name="Picture 3"/>
          <p:cNvPicPr>
            <a:picLocks noChangeAspect="1"/>
          </p:cNvPicPr>
          <p:nvPr/>
        </p:nvPicPr>
        <p:blipFill>
          <a:blip r:embed="rId2"/>
          <a:srcRect/>
          <a:stretch>
            <a:fillRect/>
          </a:stretch>
        </p:blipFill>
        <p:spPr bwMode="auto">
          <a:xfrm>
            <a:off x="107598" y="1510111"/>
            <a:ext cx="4512028" cy="45124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587317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2237" y="188516"/>
            <a:ext cx="8639528" cy="1143000"/>
          </a:xfrm>
        </p:spPr>
        <p:txBody>
          <a:bodyPr/>
          <a:lstStyle/>
          <a:p>
            <a:pPr eaLnBrk="1" hangingPunct="1"/>
            <a:r>
              <a:rPr lang="en-GB" sz="4700" b="1"/>
              <a:t>Interesting travelling custom</a:t>
            </a:r>
            <a:endParaRPr lang="en-GB" sz="4700"/>
          </a:p>
        </p:txBody>
      </p:sp>
      <p:sp>
        <p:nvSpPr>
          <p:cNvPr id="3" name="Content Placeholder 2"/>
          <p:cNvSpPr>
            <a:spLocks noGrp="1"/>
          </p:cNvSpPr>
          <p:nvPr>
            <p:ph idx="1"/>
          </p:nvPr>
        </p:nvSpPr>
        <p:spPr>
          <a:xfrm>
            <a:off x="4564944" y="1893094"/>
            <a:ext cx="4402667" cy="3875485"/>
          </a:xfrm>
        </p:spPr>
        <p:txBody>
          <a:bodyPr rtlCol="0">
            <a:normAutofit fontScale="92500" lnSpcReduction="20000"/>
          </a:bodyPr>
          <a:lstStyle/>
          <a:p>
            <a:pPr>
              <a:defRPr/>
            </a:pPr>
            <a:r>
              <a:rPr lang="en-GB" dirty="0" smtClean="0"/>
              <a:t>They sent </a:t>
            </a:r>
            <a:r>
              <a:rPr lang="en-GB" dirty="0"/>
              <a:t>some of their party on </a:t>
            </a:r>
            <a:r>
              <a:rPr lang="en-GB" dirty="0" smtClean="0"/>
              <a:t>in advance </a:t>
            </a:r>
          </a:p>
          <a:p>
            <a:pPr>
              <a:defRPr/>
            </a:pPr>
            <a:r>
              <a:rPr lang="en-GB" dirty="0" smtClean="0"/>
              <a:t>to </a:t>
            </a:r>
            <a:r>
              <a:rPr lang="en-GB" dirty="0"/>
              <a:t>find lodging and make arrangements </a:t>
            </a:r>
            <a:endParaRPr lang="en-GB" dirty="0" smtClean="0"/>
          </a:p>
          <a:p>
            <a:pPr>
              <a:defRPr/>
            </a:pPr>
            <a:r>
              <a:rPr lang="en-GB" dirty="0" smtClean="0"/>
              <a:t>Many </a:t>
            </a:r>
            <a:r>
              <a:rPr lang="en-GB" dirty="0"/>
              <a:t>a time a disciple went ahead of Christ to make arrangements before He </a:t>
            </a:r>
            <a:r>
              <a:rPr lang="en-GB" dirty="0" smtClean="0"/>
              <a:t>arrived</a:t>
            </a:r>
            <a:endParaRPr lang="hu-HU" dirty="0" smtClean="0"/>
          </a:p>
          <a:p>
            <a:pPr>
              <a:defRPr/>
            </a:pPr>
            <a:r>
              <a:rPr lang="en-GB" dirty="0" smtClean="0"/>
              <a:t>We have the same duty</a:t>
            </a:r>
          </a:p>
        </p:txBody>
      </p:sp>
      <p:pic>
        <p:nvPicPr>
          <p:cNvPr id="14341" name="Picture 1"/>
          <p:cNvPicPr>
            <a:picLocks noChangeAspect="1"/>
          </p:cNvPicPr>
          <p:nvPr/>
        </p:nvPicPr>
        <p:blipFill>
          <a:blip r:embed="rId2"/>
          <a:srcRect/>
          <a:stretch>
            <a:fillRect/>
          </a:stretch>
        </p:blipFill>
        <p:spPr bwMode="auto">
          <a:xfrm>
            <a:off x="160514" y="1893095"/>
            <a:ext cx="4309180" cy="35540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22299"/>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1722" y="234156"/>
            <a:ext cx="8960556" cy="1143000"/>
          </a:xfrm>
        </p:spPr>
        <p:txBody>
          <a:bodyPr/>
          <a:lstStyle/>
          <a:p>
            <a:pPr eaLnBrk="1" hangingPunct="1"/>
            <a:r>
              <a:rPr lang="en-GB" sz="4200" b="1"/>
              <a:t>Biblical expressions about heaven</a:t>
            </a:r>
          </a:p>
        </p:txBody>
      </p:sp>
      <p:sp>
        <p:nvSpPr>
          <p:cNvPr id="3" name="Content Placeholder 2"/>
          <p:cNvSpPr>
            <a:spLocks noGrp="1"/>
          </p:cNvSpPr>
          <p:nvPr>
            <p:ph idx="1"/>
          </p:nvPr>
        </p:nvSpPr>
        <p:spPr>
          <a:xfrm>
            <a:off x="4171598" y="1410892"/>
            <a:ext cx="4721930" cy="5282406"/>
          </a:xfrm>
        </p:spPr>
        <p:txBody>
          <a:bodyPr rtlCol="0">
            <a:normAutofit fontScale="85000" lnSpcReduction="10000"/>
          </a:bodyPr>
          <a:lstStyle/>
          <a:p>
            <a:pPr>
              <a:defRPr/>
            </a:pPr>
            <a:r>
              <a:rPr lang="en-GB" dirty="0"/>
              <a:t>"a country" indicating the vastness of </a:t>
            </a:r>
            <a:r>
              <a:rPr lang="en-GB" dirty="0" smtClean="0"/>
              <a:t>heaven </a:t>
            </a:r>
            <a:endParaRPr lang="en-GB" dirty="0"/>
          </a:p>
          <a:p>
            <a:pPr>
              <a:defRPr/>
            </a:pPr>
            <a:r>
              <a:rPr lang="en-GB" dirty="0" smtClean="0"/>
              <a:t>"a </a:t>
            </a:r>
            <a:r>
              <a:rPr lang="en-GB" dirty="0"/>
              <a:t>city" indicating the number of </a:t>
            </a:r>
            <a:r>
              <a:rPr lang="en-GB" dirty="0" smtClean="0"/>
              <a:t>inhabitants</a:t>
            </a:r>
            <a:endParaRPr lang="en-GB" dirty="0"/>
          </a:p>
          <a:p>
            <a:pPr>
              <a:defRPr/>
            </a:pPr>
            <a:r>
              <a:rPr lang="en-GB" dirty="0" smtClean="0"/>
              <a:t>"a </a:t>
            </a:r>
            <a:r>
              <a:rPr lang="en-GB" dirty="0"/>
              <a:t>kingdom" indicating that there is a governmental structure to it </a:t>
            </a:r>
            <a:r>
              <a:rPr lang="en-GB" dirty="0" smtClean="0"/>
              <a:t>all </a:t>
            </a:r>
          </a:p>
          <a:p>
            <a:pPr>
              <a:defRPr/>
            </a:pPr>
            <a:r>
              <a:rPr lang="en-GB" dirty="0" smtClean="0"/>
              <a:t>"</a:t>
            </a:r>
            <a:r>
              <a:rPr lang="en-GB" dirty="0"/>
              <a:t>paradise" indicating its beauty </a:t>
            </a:r>
            <a:r>
              <a:rPr lang="en-GB" dirty="0" smtClean="0"/>
              <a:t>and desirability </a:t>
            </a:r>
          </a:p>
          <a:p>
            <a:pPr>
              <a:defRPr/>
            </a:pPr>
            <a:r>
              <a:rPr lang="en-GB" dirty="0" smtClean="0"/>
              <a:t>here </a:t>
            </a:r>
            <a:r>
              <a:rPr lang="en-GB" dirty="0"/>
              <a:t>it is called, "My Father’s house," and that is another way of saying, "It is home."</a:t>
            </a:r>
            <a:br>
              <a:rPr lang="en-GB" dirty="0"/>
            </a:br>
            <a:endParaRPr lang="en-GB" dirty="0" smtClean="0"/>
          </a:p>
        </p:txBody>
      </p:sp>
      <p:pic>
        <p:nvPicPr>
          <p:cNvPr id="15365" name="Picture 1"/>
          <p:cNvPicPr>
            <a:picLocks noChangeAspect="1"/>
          </p:cNvPicPr>
          <p:nvPr/>
        </p:nvPicPr>
        <p:blipFill>
          <a:blip r:embed="rId2"/>
          <a:srcRect/>
          <a:stretch>
            <a:fillRect/>
          </a:stretch>
        </p:blipFill>
        <p:spPr bwMode="auto">
          <a:xfrm>
            <a:off x="331612" y="1410892"/>
            <a:ext cx="3679472" cy="5076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436216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1560" y="548680"/>
            <a:ext cx="7771694" cy="1143000"/>
          </a:xfrm>
        </p:spPr>
        <p:txBody>
          <a:bodyPr/>
          <a:lstStyle/>
          <a:p>
            <a:pPr eaLnBrk="1" hangingPunct="1"/>
            <a:r>
              <a:rPr lang="en-GB" b="1" dirty="0" smtClean="0"/>
              <a:t>“HOME</a:t>
            </a:r>
            <a:r>
              <a:rPr lang="hu-HU" b="1" dirty="0" smtClean="0"/>
              <a:t>”</a:t>
            </a:r>
            <a:endParaRPr lang="en-GB" b="1" dirty="0" smtClean="0"/>
          </a:p>
        </p:txBody>
      </p:sp>
      <p:sp>
        <p:nvSpPr>
          <p:cNvPr id="3" name="Content Placeholder 2"/>
          <p:cNvSpPr>
            <a:spLocks noGrp="1"/>
          </p:cNvSpPr>
          <p:nvPr>
            <p:ph idx="1"/>
          </p:nvPr>
        </p:nvSpPr>
        <p:spPr>
          <a:xfrm>
            <a:off x="4464404" y="1797844"/>
            <a:ext cx="4679597" cy="4867673"/>
          </a:xfrm>
        </p:spPr>
        <p:txBody>
          <a:bodyPr rtlCol="0">
            <a:normAutofit fontScale="92500" lnSpcReduction="20000"/>
          </a:bodyPr>
          <a:lstStyle/>
          <a:p>
            <a:pPr>
              <a:defRPr/>
            </a:pPr>
            <a:r>
              <a:rPr lang="en-GB" dirty="0"/>
              <a:t>Home is a place where you can be </a:t>
            </a:r>
            <a:r>
              <a:rPr lang="en-GB" dirty="0" smtClean="0"/>
              <a:t>yourself </a:t>
            </a:r>
          </a:p>
          <a:p>
            <a:pPr>
              <a:defRPr/>
            </a:pPr>
            <a:r>
              <a:rPr lang="en-GB" dirty="0" smtClean="0"/>
              <a:t>Home </a:t>
            </a:r>
            <a:r>
              <a:rPr lang="en-GB" dirty="0"/>
              <a:t>is where you can take off your tie </a:t>
            </a:r>
            <a:r>
              <a:rPr lang="en-GB" dirty="0" smtClean="0"/>
              <a:t>and </a:t>
            </a:r>
            <a:r>
              <a:rPr lang="en-GB" dirty="0"/>
              <a:t>kick off your </a:t>
            </a:r>
            <a:r>
              <a:rPr lang="en-GB" dirty="0" smtClean="0"/>
              <a:t>shoes</a:t>
            </a:r>
          </a:p>
          <a:p>
            <a:pPr>
              <a:defRPr/>
            </a:pPr>
            <a:r>
              <a:rPr lang="en-GB" dirty="0" smtClean="0"/>
              <a:t>Home </a:t>
            </a:r>
            <a:r>
              <a:rPr lang="en-GB" dirty="0"/>
              <a:t>is where you can say what you are </a:t>
            </a:r>
            <a:r>
              <a:rPr lang="en-GB" dirty="0" smtClean="0"/>
              <a:t>thinking </a:t>
            </a:r>
          </a:p>
          <a:p>
            <a:pPr>
              <a:defRPr/>
            </a:pPr>
            <a:r>
              <a:rPr lang="en-GB" dirty="0" smtClean="0"/>
              <a:t>Home </a:t>
            </a:r>
            <a:r>
              <a:rPr lang="en-GB" dirty="0"/>
              <a:t>is where you’re always </a:t>
            </a:r>
            <a:r>
              <a:rPr lang="en-GB" dirty="0" smtClean="0"/>
              <a:t>accepted and loved </a:t>
            </a:r>
          </a:p>
          <a:p>
            <a:pPr>
              <a:defRPr/>
            </a:pPr>
            <a:r>
              <a:rPr lang="en-GB" dirty="0" smtClean="0"/>
              <a:t>You’re </a:t>
            </a:r>
            <a:r>
              <a:rPr lang="en-GB" dirty="0"/>
              <a:t>not just a guest. You are a resident. You live there. That is </a:t>
            </a:r>
            <a:r>
              <a:rPr lang="en-GB" dirty="0" smtClean="0"/>
              <a:t>home!</a:t>
            </a:r>
          </a:p>
        </p:txBody>
      </p:sp>
      <p:pic>
        <p:nvPicPr>
          <p:cNvPr id="16389" name="Picture 1"/>
          <p:cNvPicPr>
            <a:picLocks noChangeAspect="1"/>
          </p:cNvPicPr>
          <p:nvPr/>
        </p:nvPicPr>
        <p:blipFill>
          <a:blip r:embed="rId2"/>
          <a:srcRect/>
          <a:stretch>
            <a:fillRect/>
          </a:stretch>
        </p:blipFill>
        <p:spPr bwMode="auto">
          <a:xfrm>
            <a:off x="107598" y="2010173"/>
            <a:ext cx="4212167" cy="37445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52932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b="1" dirty="0" smtClean="0"/>
              <a:t>Health workers from Bulgaria</a:t>
            </a:r>
          </a:p>
        </p:txBody>
      </p:sp>
      <p:pic>
        <p:nvPicPr>
          <p:cNvPr id="1741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15716" y="1556792"/>
            <a:ext cx="4968552" cy="4526360"/>
          </a:xfrm>
        </p:spPr>
      </p:pic>
      <p:pic>
        <p:nvPicPr>
          <p:cNvPr id="5" name="Picture 4"/>
          <p:cNvPicPr>
            <a:picLocks noChangeAspect="1"/>
          </p:cNvPicPr>
          <p:nvPr/>
        </p:nvPicPr>
        <p:blipFill>
          <a:blip r:embed="rId3"/>
          <a:srcRect/>
          <a:stretch>
            <a:fillRect/>
          </a:stretch>
        </p:blipFill>
        <p:spPr bwMode="auto">
          <a:xfrm>
            <a:off x="712472" y="1124744"/>
            <a:ext cx="7641167" cy="55172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7854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6848" y="87313"/>
            <a:ext cx="8230306" cy="1143000"/>
          </a:xfrm>
        </p:spPr>
        <p:txBody>
          <a:bodyPr/>
          <a:lstStyle/>
          <a:p>
            <a:pPr eaLnBrk="1" hangingPunct="1"/>
            <a:r>
              <a:rPr lang="en-GB" b="1" smtClean="0"/>
              <a:t>Wedding customs</a:t>
            </a:r>
            <a:endParaRPr lang="en-GB" smtClean="0"/>
          </a:p>
        </p:txBody>
      </p:sp>
      <p:sp>
        <p:nvSpPr>
          <p:cNvPr id="3" name="Content Placeholder 2"/>
          <p:cNvSpPr>
            <a:spLocks noGrp="1"/>
          </p:cNvSpPr>
          <p:nvPr>
            <p:ph idx="1"/>
          </p:nvPr>
        </p:nvSpPr>
        <p:spPr>
          <a:xfrm>
            <a:off x="4332111" y="1178719"/>
            <a:ext cx="4480278" cy="5419329"/>
          </a:xfrm>
        </p:spPr>
        <p:txBody>
          <a:bodyPr rtlCol="0">
            <a:normAutofit fontScale="77500" lnSpcReduction="20000"/>
          </a:bodyPr>
          <a:lstStyle/>
          <a:p>
            <a:pPr>
              <a:defRPr/>
            </a:pPr>
            <a:r>
              <a:rPr lang="en-GB" dirty="0" smtClean="0"/>
              <a:t>When a son grew up and reached the adult age </a:t>
            </a:r>
            <a:endParaRPr lang="en-GB" dirty="0"/>
          </a:p>
          <a:p>
            <a:pPr>
              <a:defRPr/>
            </a:pPr>
            <a:r>
              <a:rPr lang="en-GB" dirty="0" smtClean="0"/>
              <a:t>Went to his father and announced that he found the one he loves, and he wanted to get married with her </a:t>
            </a:r>
          </a:p>
          <a:p>
            <a:pPr>
              <a:defRPr/>
            </a:pPr>
            <a:r>
              <a:rPr lang="en-GB" dirty="0" smtClean="0"/>
              <a:t>The father suggested that they would build another room to the house – so they can have a home </a:t>
            </a:r>
          </a:p>
          <a:p>
            <a:pPr>
              <a:defRPr/>
            </a:pPr>
            <a:r>
              <a:rPr lang="en-GB" dirty="0" smtClean="0"/>
              <a:t>They started building right away</a:t>
            </a:r>
            <a:endParaRPr lang="hu-HU" dirty="0" smtClean="0"/>
          </a:p>
          <a:p>
            <a:pPr>
              <a:defRPr/>
            </a:pPr>
            <a:r>
              <a:rPr lang="en-GB" dirty="0" smtClean="0"/>
              <a:t>As soon as the place was ready the father gave permission to his son to bring his bride home</a:t>
            </a:r>
          </a:p>
        </p:txBody>
      </p:sp>
      <p:pic>
        <p:nvPicPr>
          <p:cNvPr id="18437" name="Picture 1"/>
          <p:cNvPicPr>
            <a:picLocks noChangeAspect="1"/>
          </p:cNvPicPr>
          <p:nvPr/>
        </p:nvPicPr>
        <p:blipFill rotWithShape="1">
          <a:blip r:embed="rId2"/>
          <a:srcRect t="10787"/>
          <a:stretch/>
        </p:blipFill>
        <p:spPr bwMode="auto">
          <a:xfrm>
            <a:off x="331611" y="1186656"/>
            <a:ext cx="3760611" cy="53280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26880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b="1" smtClean="0"/>
              <a:t>Trust His Promises!</a:t>
            </a:r>
          </a:p>
        </p:txBody>
      </p:sp>
      <p:sp>
        <p:nvSpPr>
          <p:cNvPr id="3" name="Content Placeholder 2"/>
          <p:cNvSpPr>
            <a:spLocks noGrp="1"/>
          </p:cNvSpPr>
          <p:nvPr>
            <p:ph idx="1"/>
          </p:nvPr>
        </p:nvSpPr>
        <p:spPr>
          <a:xfrm>
            <a:off x="3954639" y="1702594"/>
            <a:ext cx="5219348" cy="4800204"/>
          </a:xfrm>
        </p:spPr>
        <p:txBody>
          <a:bodyPr rtlCol="0">
            <a:normAutofit fontScale="70000" lnSpcReduction="20000"/>
          </a:bodyPr>
          <a:lstStyle/>
          <a:p>
            <a:pPr>
              <a:defRPr/>
            </a:pPr>
            <a:r>
              <a:rPr lang="en-GB" b="1" dirty="0" smtClean="0"/>
              <a:t>“</a:t>
            </a:r>
            <a:r>
              <a:rPr lang="en-GB" b="1" dirty="0"/>
              <a:t>You know the way to the place where I am going." (John 14:4) </a:t>
            </a:r>
            <a:endParaRPr lang="en-GB" b="1" dirty="0" smtClean="0"/>
          </a:p>
          <a:p>
            <a:pPr>
              <a:defRPr/>
            </a:pPr>
            <a:r>
              <a:rPr lang="en-GB" dirty="0" smtClean="0"/>
              <a:t>Thomas was </a:t>
            </a:r>
            <a:r>
              <a:rPr lang="en-GB" dirty="0"/>
              <a:t>not sure of the way and of the destination. </a:t>
            </a:r>
            <a:endParaRPr lang="en-GB" dirty="0" smtClean="0"/>
          </a:p>
          <a:p>
            <a:pPr>
              <a:defRPr/>
            </a:pPr>
            <a:r>
              <a:rPr lang="en-GB" b="1" dirty="0" smtClean="0"/>
              <a:t>“</a:t>
            </a:r>
            <a:r>
              <a:rPr lang="en-GB" b="1" dirty="0"/>
              <a:t>Thomas said to him, "Lord, we don't know where you are going, so how can we know the way?" </a:t>
            </a:r>
            <a:r>
              <a:rPr lang="en-GB" dirty="0"/>
              <a:t>(John 14:5) </a:t>
            </a:r>
            <a:endParaRPr lang="en-GB" dirty="0" smtClean="0"/>
          </a:p>
          <a:p>
            <a:pPr>
              <a:defRPr/>
            </a:pPr>
            <a:r>
              <a:rPr lang="en-GB" dirty="0" smtClean="0"/>
              <a:t>Many </a:t>
            </a:r>
            <a:r>
              <a:rPr lang="en-GB" dirty="0"/>
              <a:t>are seeking the way despite the fact that the road is just ahead of </a:t>
            </a:r>
            <a:r>
              <a:rPr lang="en-GB" dirty="0" smtClean="0"/>
              <a:t>them </a:t>
            </a:r>
          </a:p>
          <a:p>
            <a:pPr>
              <a:defRPr/>
            </a:pPr>
            <a:r>
              <a:rPr lang="en-GB" b="1" dirty="0" smtClean="0"/>
              <a:t>"</a:t>
            </a:r>
            <a:r>
              <a:rPr lang="en-GB" b="1" dirty="0"/>
              <a:t>Jesus answered, "I am the way and the truth and the life. No one comes to the Father except through me”.</a:t>
            </a:r>
            <a:r>
              <a:rPr lang="en-GB" dirty="0"/>
              <a:t> (John 14:6) </a:t>
            </a:r>
            <a:endParaRPr lang="en-GB" dirty="0" smtClean="0"/>
          </a:p>
          <a:p>
            <a:pPr>
              <a:defRPr/>
            </a:pPr>
            <a:r>
              <a:rPr lang="en-GB" dirty="0" smtClean="0"/>
              <a:t>Everybody </a:t>
            </a:r>
            <a:r>
              <a:rPr lang="en-GB" dirty="0"/>
              <a:t>comes to the Father through Jesus Christ.</a:t>
            </a:r>
            <a:endParaRPr lang="en-GB" dirty="0" smtClean="0"/>
          </a:p>
        </p:txBody>
      </p:sp>
      <p:pic>
        <p:nvPicPr>
          <p:cNvPr id="19461" name="Picture 3"/>
          <p:cNvPicPr>
            <a:picLocks noChangeAspect="1"/>
          </p:cNvPicPr>
          <p:nvPr/>
        </p:nvPicPr>
        <p:blipFill>
          <a:blip r:embed="rId2"/>
          <a:srcRect/>
          <a:stretch>
            <a:fillRect/>
          </a:stretch>
        </p:blipFill>
        <p:spPr bwMode="auto">
          <a:xfrm>
            <a:off x="107598" y="1893094"/>
            <a:ext cx="3896430" cy="38397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729816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Summary</a:t>
            </a:r>
            <a:endParaRPr lang="en-GB" b="1" dirty="0"/>
          </a:p>
        </p:txBody>
      </p:sp>
      <p:sp>
        <p:nvSpPr>
          <p:cNvPr id="3" name="Content Placeholder 2"/>
          <p:cNvSpPr>
            <a:spLocks noGrp="1"/>
          </p:cNvSpPr>
          <p:nvPr>
            <p:ph idx="1"/>
          </p:nvPr>
        </p:nvSpPr>
        <p:spPr/>
        <p:txBody>
          <a:bodyPr/>
          <a:lstStyle/>
          <a:p>
            <a:r>
              <a:rPr lang="en-GB" dirty="0" smtClean="0"/>
              <a:t>1. Introduction – waiting</a:t>
            </a:r>
          </a:p>
          <a:p>
            <a:r>
              <a:rPr lang="en-GB" dirty="0" smtClean="0"/>
              <a:t>2. Trust Jesus’ presence</a:t>
            </a:r>
          </a:p>
          <a:p>
            <a:r>
              <a:rPr lang="en-GB" dirty="0" smtClean="0"/>
              <a:t>3. His Word is as good as His presence</a:t>
            </a:r>
          </a:p>
          <a:p>
            <a:r>
              <a:rPr lang="en-GB" dirty="0" smtClean="0"/>
              <a:t>4. Trust Jesus’ actions – journey and wedding</a:t>
            </a:r>
          </a:p>
          <a:p>
            <a:r>
              <a:rPr lang="en-GB" dirty="0" smtClean="0"/>
              <a:t>5. Trust Jesus’ promises – there is room…</a:t>
            </a:r>
            <a:endParaRPr lang="en-GB" dirty="0"/>
          </a:p>
          <a:p>
            <a:r>
              <a:rPr lang="en-GB" dirty="0" smtClean="0"/>
              <a:t>6. Waiting with confidence – the farmer</a:t>
            </a:r>
          </a:p>
        </p:txBody>
      </p:sp>
    </p:spTree>
    <p:extLst>
      <p:ext uri="{BB962C8B-B14F-4D97-AF65-F5344CB8AC3E}">
        <p14:creationId xmlns:p14="http://schemas.microsoft.com/office/powerpoint/2010/main" val="101021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979712" y="188640"/>
            <a:ext cx="5113513" cy="6237312"/>
          </a:xfrm>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8747112"/>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07598" y="188516"/>
            <a:ext cx="8944680" cy="1127125"/>
          </a:xfrm>
        </p:spPr>
        <p:txBody>
          <a:bodyPr/>
          <a:lstStyle/>
          <a:p>
            <a:pPr eaLnBrk="1" hangingPunct="1"/>
            <a:r>
              <a:rPr lang="en-GB" sz="4200" b="1"/>
              <a:t>How can we be ready to meet Him?</a:t>
            </a:r>
            <a:endParaRPr lang="en-GB" sz="4200"/>
          </a:p>
        </p:txBody>
      </p:sp>
      <p:sp>
        <p:nvSpPr>
          <p:cNvPr id="3" name="Content Placeholder 2"/>
          <p:cNvSpPr>
            <a:spLocks noGrp="1"/>
          </p:cNvSpPr>
          <p:nvPr>
            <p:ph idx="1"/>
          </p:nvPr>
        </p:nvSpPr>
        <p:spPr>
          <a:xfrm>
            <a:off x="4212167" y="1410891"/>
            <a:ext cx="4931833" cy="5078015"/>
          </a:xfrm>
        </p:spPr>
        <p:txBody>
          <a:bodyPr rtlCol="0">
            <a:normAutofit fontScale="85000" lnSpcReduction="20000"/>
          </a:bodyPr>
          <a:lstStyle/>
          <a:p>
            <a:pPr>
              <a:defRPr/>
            </a:pPr>
            <a:r>
              <a:rPr lang="en-GB" dirty="0" smtClean="0"/>
              <a:t>Question of children: </a:t>
            </a:r>
            <a:r>
              <a:rPr lang="en-GB" dirty="0"/>
              <a:t>"When do we get there? </a:t>
            </a:r>
            <a:endParaRPr lang="en-GB" dirty="0" smtClean="0"/>
          </a:p>
          <a:p>
            <a:pPr>
              <a:defRPr/>
            </a:pPr>
            <a:r>
              <a:rPr lang="en-GB" dirty="0" smtClean="0"/>
              <a:t>Waiting room – variety of waiting types</a:t>
            </a:r>
            <a:endParaRPr lang="hu-HU" dirty="0" smtClean="0"/>
          </a:p>
          <a:p>
            <a:pPr>
              <a:defRPr/>
            </a:pPr>
            <a:r>
              <a:rPr lang="en-GB" dirty="0"/>
              <a:t>God is neither hurried nor delayed </a:t>
            </a:r>
            <a:endParaRPr lang="en-GB" dirty="0" smtClean="0"/>
          </a:p>
          <a:p>
            <a:pPr>
              <a:defRPr/>
            </a:pPr>
            <a:r>
              <a:rPr lang="en-GB" b="1" dirty="0" smtClean="0"/>
              <a:t>"</a:t>
            </a:r>
            <a:r>
              <a:rPr lang="en-GB" b="1" dirty="0"/>
              <a:t>The Lord is not slow in keeping his promise, as some understand slowness. He is patient with you, not wanting anyone to perish, but everyone to come to repentance.” </a:t>
            </a:r>
            <a:r>
              <a:rPr lang="en-GB" dirty="0"/>
              <a:t>(2 Pet 3:9)</a:t>
            </a:r>
            <a:endParaRPr lang="en-GB" dirty="0" smtClean="0"/>
          </a:p>
        </p:txBody>
      </p:sp>
      <p:pic>
        <p:nvPicPr>
          <p:cNvPr id="20485" name="Picture 1"/>
          <p:cNvPicPr>
            <a:picLocks noChangeAspect="1"/>
          </p:cNvPicPr>
          <p:nvPr/>
        </p:nvPicPr>
        <p:blipFill>
          <a:blip r:embed="rId2"/>
          <a:srcRect/>
          <a:stretch>
            <a:fillRect/>
          </a:stretch>
        </p:blipFill>
        <p:spPr bwMode="auto">
          <a:xfrm>
            <a:off x="107598" y="1629173"/>
            <a:ext cx="4127500" cy="42346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753674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6154" y="609204"/>
            <a:ext cx="7771694" cy="750094"/>
          </a:xfrm>
        </p:spPr>
        <p:txBody>
          <a:bodyPr>
            <a:normAutofit fontScale="90000"/>
          </a:bodyPr>
          <a:lstStyle/>
          <a:p>
            <a:pPr eaLnBrk="1" hangingPunct="1"/>
            <a:r>
              <a:rPr lang="en-GB" sz="4700" b="1"/>
              <a:t>Waiting thoughts</a:t>
            </a:r>
          </a:p>
        </p:txBody>
      </p:sp>
      <p:sp>
        <p:nvSpPr>
          <p:cNvPr id="3" name="Content Placeholder 2"/>
          <p:cNvSpPr>
            <a:spLocks noGrp="1"/>
          </p:cNvSpPr>
          <p:nvPr>
            <p:ph idx="1"/>
          </p:nvPr>
        </p:nvSpPr>
        <p:spPr>
          <a:xfrm>
            <a:off x="4252737" y="1718469"/>
            <a:ext cx="4720167" cy="4619625"/>
          </a:xfrm>
        </p:spPr>
        <p:txBody>
          <a:bodyPr rtlCol="0">
            <a:normAutofit fontScale="85000" lnSpcReduction="10000"/>
          </a:bodyPr>
          <a:lstStyle/>
          <a:p>
            <a:pPr>
              <a:defRPr/>
            </a:pPr>
            <a:r>
              <a:rPr lang="en-GB" dirty="0"/>
              <a:t>What do you spend your time or your money on? </a:t>
            </a:r>
            <a:endParaRPr lang="en-GB" dirty="0" smtClean="0"/>
          </a:p>
          <a:p>
            <a:pPr>
              <a:defRPr/>
            </a:pPr>
            <a:r>
              <a:rPr lang="en-GB" dirty="0" smtClean="0"/>
              <a:t>Are </a:t>
            </a:r>
            <a:r>
              <a:rPr lang="en-GB" dirty="0"/>
              <a:t>these eternal investments? </a:t>
            </a:r>
            <a:endParaRPr lang="en-GB" dirty="0" smtClean="0"/>
          </a:p>
          <a:p>
            <a:pPr>
              <a:defRPr/>
            </a:pPr>
            <a:r>
              <a:rPr lang="en-GB" dirty="0" smtClean="0"/>
              <a:t>C.S</a:t>
            </a:r>
            <a:r>
              <a:rPr lang="en-GB" dirty="0"/>
              <a:t>. Lewis said: "All that is not eternal is eternally useless!"  </a:t>
            </a:r>
            <a:endParaRPr lang="en-GB" dirty="0" smtClean="0"/>
          </a:p>
          <a:p>
            <a:pPr>
              <a:defRPr/>
            </a:pPr>
            <a:r>
              <a:rPr lang="en-GB" dirty="0" smtClean="0"/>
              <a:t>Apostle </a:t>
            </a:r>
            <a:r>
              <a:rPr lang="en-GB" dirty="0"/>
              <a:t>Paul’s advice is quite timely: </a:t>
            </a:r>
            <a:r>
              <a:rPr lang="en-GB" b="1" dirty="0"/>
              <a:t>"Set your minds on things above, not on earthly things.” </a:t>
            </a:r>
            <a:r>
              <a:rPr lang="en-GB" dirty="0" smtClean="0"/>
              <a:t>(</a:t>
            </a:r>
            <a:r>
              <a:rPr lang="en-GB" dirty="0"/>
              <a:t>Col 3:2)</a:t>
            </a:r>
            <a:endParaRPr lang="en-GB" dirty="0" smtClean="0"/>
          </a:p>
        </p:txBody>
      </p:sp>
      <p:pic>
        <p:nvPicPr>
          <p:cNvPr id="21509" name="Picture 1"/>
          <p:cNvPicPr>
            <a:picLocks noChangeAspect="1"/>
          </p:cNvPicPr>
          <p:nvPr/>
        </p:nvPicPr>
        <p:blipFill>
          <a:blip r:embed="rId2"/>
          <a:srcRect l="9676" t="7872" r="11237" b="11676"/>
          <a:stretch>
            <a:fillRect/>
          </a:stretch>
        </p:blipFill>
        <p:spPr bwMode="auto">
          <a:xfrm>
            <a:off x="146404" y="1690687"/>
            <a:ext cx="4025194" cy="4151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848796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21709" y="99219"/>
            <a:ext cx="8770056" cy="908844"/>
          </a:xfrm>
        </p:spPr>
        <p:txBody>
          <a:bodyPr/>
          <a:lstStyle/>
          <a:p>
            <a:pPr eaLnBrk="1" hangingPunct="1"/>
            <a:r>
              <a:rPr lang="en-GB" sz="4200" b="1"/>
              <a:t>Waiting with confidence in crisis</a:t>
            </a:r>
          </a:p>
        </p:txBody>
      </p:sp>
      <p:sp>
        <p:nvSpPr>
          <p:cNvPr id="23555" name="Content Placeholder 2"/>
          <p:cNvSpPr>
            <a:spLocks noGrp="1"/>
          </p:cNvSpPr>
          <p:nvPr>
            <p:ph idx="1"/>
          </p:nvPr>
        </p:nvSpPr>
        <p:spPr>
          <a:xfrm>
            <a:off x="4085167" y="1178720"/>
            <a:ext cx="5025320" cy="5490766"/>
          </a:xfrm>
        </p:spPr>
        <p:txBody>
          <a:bodyPr/>
          <a:lstStyle/>
          <a:p>
            <a:pPr eaLnBrk="1" hangingPunct="1"/>
            <a:r>
              <a:rPr lang="en-GB" sz="2400" b="1"/>
              <a:t>"Not only so, but we also rejoice in our sufferings, because we know that suffering produces perseverance; perseverance, character; and character, hope.” </a:t>
            </a:r>
            <a:r>
              <a:rPr lang="en-GB" sz="2400"/>
              <a:t>(Rom 5:3.4) </a:t>
            </a:r>
          </a:p>
          <a:p>
            <a:pPr eaLnBrk="1" hangingPunct="1"/>
            <a:r>
              <a:rPr lang="en-GB" sz="2400"/>
              <a:t>We do not really pray that God will bring tests and hardships </a:t>
            </a:r>
          </a:p>
          <a:p>
            <a:pPr eaLnBrk="1" hangingPunct="1"/>
            <a:r>
              <a:rPr lang="en-GB" sz="2400"/>
              <a:t>the difficulties of life are preparing us to meet the Son of God </a:t>
            </a:r>
          </a:p>
          <a:p>
            <a:pPr eaLnBrk="1" hangingPunct="1"/>
            <a:r>
              <a:rPr lang="en-GB" sz="2400"/>
              <a:t>Patience is needed for the preparation</a:t>
            </a:r>
          </a:p>
        </p:txBody>
      </p:sp>
      <p:pic>
        <p:nvPicPr>
          <p:cNvPr id="22533" name="Picture 3"/>
          <p:cNvPicPr>
            <a:picLocks noChangeAspect="1"/>
          </p:cNvPicPr>
          <p:nvPr/>
        </p:nvPicPr>
        <p:blipFill>
          <a:blip r:embed="rId2"/>
          <a:srcRect/>
          <a:stretch>
            <a:fillRect/>
          </a:stretch>
        </p:blipFill>
        <p:spPr bwMode="auto">
          <a:xfrm>
            <a:off x="121709" y="1268017"/>
            <a:ext cx="3817056" cy="50899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966060"/>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50876" y="369094"/>
            <a:ext cx="7771694" cy="809625"/>
          </a:xfrm>
        </p:spPr>
        <p:txBody>
          <a:bodyPr/>
          <a:lstStyle/>
          <a:p>
            <a:pPr eaLnBrk="1" hangingPunct="1"/>
            <a:r>
              <a:rPr lang="en-GB" sz="4700" b="1"/>
              <a:t>The ploughman</a:t>
            </a:r>
          </a:p>
        </p:txBody>
      </p:sp>
      <p:sp>
        <p:nvSpPr>
          <p:cNvPr id="24579" name="Content Placeholder 2"/>
          <p:cNvSpPr>
            <a:spLocks noGrp="1"/>
          </p:cNvSpPr>
          <p:nvPr>
            <p:ph idx="1"/>
          </p:nvPr>
        </p:nvSpPr>
        <p:spPr>
          <a:xfrm>
            <a:off x="4284487" y="1797844"/>
            <a:ext cx="4753680" cy="4800204"/>
          </a:xfrm>
        </p:spPr>
        <p:txBody>
          <a:bodyPr/>
          <a:lstStyle/>
          <a:p>
            <a:pPr marL="0" indent="0">
              <a:buNone/>
            </a:pPr>
            <a:r>
              <a:rPr lang="en-GB" sz="2800" b="1"/>
              <a:t>"Be patient, then, brothers, until the Lord's coming. See how the farmer waits for the land to yield its valuable crop and how patient he is for the autumn and spring rains. You too, be patient and stand firm, because the Lord's coming is near.” 			</a:t>
            </a:r>
            <a:r>
              <a:rPr lang="hu-HU" sz="2800"/>
              <a:t>(</a:t>
            </a:r>
            <a:r>
              <a:rPr lang="en-GB" sz="2800"/>
              <a:t>James</a:t>
            </a:r>
            <a:r>
              <a:rPr lang="hu-HU" sz="2800"/>
              <a:t> 5:7-8) </a:t>
            </a:r>
            <a:endParaRPr lang="en-GB" sz="2800"/>
          </a:p>
        </p:txBody>
      </p:sp>
      <p:pic>
        <p:nvPicPr>
          <p:cNvPr id="23557" name="Picture 1"/>
          <p:cNvPicPr>
            <a:picLocks noChangeAspect="1"/>
          </p:cNvPicPr>
          <p:nvPr/>
        </p:nvPicPr>
        <p:blipFill>
          <a:blip r:embed="rId2"/>
          <a:srcRect/>
          <a:stretch>
            <a:fillRect/>
          </a:stretch>
        </p:blipFill>
        <p:spPr bwMode="auto">
          <a:xfrm>
            <a:off x="183444" y="2085579"/>
            <a:ext cx="3937000" cy="3937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15008"/>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50876" y="458392"/>
            <a:ext cx="7771694" cy="930671"/>
          </a:xfrm>
        </p:spPr>
        <p:txBody>
          <a:bodyPr/>
          <a:lstStyle/>
          <a:p>
            <a:pPr eaLnBrk="1" hangingPunct="1"/>
            <a:r>
              <a:rPr lang="en-GB" b="1" smtClean="0"/>
              <a:t>The ploughman</a:t>
            </a:r>
          </a:p>
        </p:txBody>
      </p:sp>
      <p:sp>
        <p:nvSpPr>
          <p:cNvPr id="3" name="Content Placeholder 2"/>
          <p:cNvSpPr>
            <a:spLocks noGrp="1"/>
          </p:cNvSpPr>
          <p:nvPr>
            <p:ph idx="1"/>
          </p:nvPr>
        </p:nvSpPr>
        <p:spPr>
          <a:xfrm>
            <a:off x="4201583" y="1702594"/>
            <a:ext cx="4968876" cy="4895454"/>
          </a:xfrm>
        </p:spPr>
        <p:txBody>
          <a:bodyPr rtlCol="0">
            <a:normAutofit fontScale="77500" lnSpcReduction="20000"/>
          </a:bodyPr>
          <a:lstStyle/>
          <a:p>
            <a:pPr marL="0" indent="0">
              <a:buNone/>
              <a:defRPr/>
            </a:pPr>
            <a:r>
              <a:rPr lang="en-GB" b="1" dirty="0"/>
              <a:t>Don't grumble against each other, brothers, or you will be judged. The Judge is standing at the door! Brothers, as an example of patience in the face of suffering, take the prophets who spoke in the name of the Lord. As you know, we consider blessed those who have persevered. You have heard of Job's perseverance and have seen what the Lord finally brought about. The Lord is full of compassion and mercy.” </a:t>
            </a:r>
            <a:r>
              <a:rPr lang="en-GB" b="1" dirty="0" smtClean="0"/>
              <a:t>	</a:t>
            </a:r>
            <a:r>
              <a:rPr lang="hu-HU" dirty="0" smtClean="0"/>
              <a:t>(</a:t>
            </a:r>
            <a:r>
              <a:rPr lang="en-GB" dirty="0" smtClean="0"/>
              <a:t>James</a:t>
            </a:r>
            <a:r>
              <a:rPr lang="hu-HU" dirty="0" smtClean="0"/>
              <a:t> 5:9-11) </a:t>
            </a:r>
            <a:endParaRPr lang="en-GB" dirty="0" smtClean="0"/>
          </a:p>
        </p:txBody>
      </p:sp>
      <p:pic>
        <p:nvPicPr>
          <p:cNvPr id="24581" name="Picture 1"/>
          <p:cNvPicPr>
            <a:picLocks noChangeAspect="1"/>
          </p:cNvPicPr>
          <p:nvPr/>
        </p:nvPicPr>
        <p:blipFill>
          <a:blip r:embed="rId2"/>
          <a:srcRect l="6960" t="7365" r="6067" b="7245"/>
          <a:stretch>
            <a:fillRect/>
          </a:stretch>
        </p:blipFill>
        <p:spPr bwMode="auto">
          <a:xfrm>
            <a:off x="91723" y="1899048"/>
            <a:ext cx="4076348" cy="36492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146100"/>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50876" y="99219"/>
            <a:ext cx="7771694" cy="1143000"/>
          </a:xfrm>
        </p:spPr>
        <p:txBody>
          <a:bodyPr/>
          <a:lstStyle/>
          <a:p>
            <a:pPr eaLnBrk="1" hangingPunct="1"/>
            <a:r>
              <a:rPr lang="en-GB" sz="4700" b="1"/>
              <a:t>Why is the apparent delay?</a:t>
            </a:r>
          </a:p>
        </p:txBody>
      </p:sp>
      <p:sp>
        <p:nvSpPr>
          <p:cNvPr id="26628" name="Content Placeholder 2"/>
          <p:cNvSpPr>
            <a:spLocks noGrp="1"/>
          </p:cNvSpPr>
          <p:nvPr>
            <p:ph idx="1"/>
          </p:nvPr>
        </p:nvSpPr>
        <p:spPr>
          <a:xfrm>
            <a:off x="4212167" y="1268017"/>
            <a:ext cx="4931833" cy="5589984"/>
          </a:xfrm>
        </p:spPr>
        <p:txBody>
          <a:bodyPr/>
          <a:lstStyle/>
          <a:p>
            <a:pPr eaLnBrk="1" hangingPunct="1"/>
            <a:r>
              <a:rPr lang="en-GB" sz="2300"/>
              <a:t>Jesus did not give up on the salvation of this world</a:t>
            </a:r>
          </a:p>
          <a:p>
            <a:pPr eaLnBrk="1" hangingPunct="1"/>
            <a:r>
              <a:rPr lang="en-GB" sz="2300"/>
              <a:t>Many people have had enough of the sufferings of this world. </a:t>
            </a:r>
          </a:p>
          <a:p>
            <a:pPr eaLnBrk="1" hangingPunct="1"/>
            <a:r>
              <a:rPr lang="en-GB" sz="2300"/>
              <a:t>Many people seem to sigh: </a:t>
            </a:r>
            <a:r>
              <a:rPr lang="en-GB" sz="2300" b="1"/>
              <a:t>"Amen. Come, Lord Jesus" </a:t>
            </a:r>
            <a:r>
              <a:rPr lang="en-GB" sz="2300"/>
              <a:t>(Revelation 22:20).</a:t>
            </a:r>
          </a:p>
          <a:p>
            <a:pPr eaLnBrk="1" hangingPunct="1"/>
            <a:r>
              <a:rPr lang="en-GB" sz="2300"/>
              <a:t>What is the ploughman really doing? </a:t>
            </a:r>
          </a:p>
          <a:p>
            <a:pPr eaLnBrk="1" hangingPunct="1"/>
            <a:r>
              <a:rPr lang="en-GB" sz="2300"/>
              <a:t>He is working, then he is waiting. </a:t>
            </a:r>
          </a:p>
          <a:p>
            <a:pPr eaLnBrk="1" hangingPunct="1"/>
            <a:r>
              <a:rPr lang="en-GB" sz="2300"/>
              <a:t>He acknowledges his dependence on God.</a:t>
            </a:r>
          </a:p>
          <a:p>
            <a:pPr eaLnBrk="1" hangingPunct="1"/>
            <a:r>
              <a:rPr lang="en-GB" sz="2300"/>
              <a:t>He is not waiting in vain!</a:t>
            </a:r>
          </a:p>
        </p:txBody>
      </p:sp>
      <p:pic>
        <p:nvPicPr>
          <p:cNvPr id="25605" name="Picture 1"/>
          <p:cNvPicPr>
            <a:picLocks noChangeAspect="1"/>
          </p:cNvPicPr>
          <p:nvPr/>
        </p:nvPicPr>
        <p:blipFill rotWithShape="1">
          <a:blip r:embed="rId2"/>
          <a:srcRect l="2651" t="4693" r="2695" b="3782"/>
          <a:stretch/>
        </p:blipFill>
        <p:spPr bwMode="auto">
          <a:xfrm>
            <a:off x="88195" y="2000251"/>
            <a:ext cx="4065764" cy="34964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829059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Effect transition="in" filter="fade">
                                      <p:cBhvr>
                                        <p:cTn id="7" dur="500"/>
                                        <p:tgtEl>
                                          <p:spTgt spid="266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6628">
                                            <p:txEl>
                                              <p:pRg st="1" end="1"/>
                                            </p:txEl>
                                          </p:spTgt>
                                        </p:tgtEl>
                                        <p:attrNameLst>
                                          <p:attrName>style.visibility</p:attrName>
                                        </p:attrNameLst>
                                      </p:cBhvr>
                                      <p:to>
                                        <p:strVal val="visible"/>
                                      </p:to>
                                    </p:set>
                                    <p:animEffect transition="in" filter="fade">
                                      <p:cBhvr>
                                        <p:cTn id="12" dur="500"/>
                                        <p:tgtEl>
                                          <p:spTgt spid="2662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6628">
                                            <p:txEl>
                                              <p:pRg st="2" end="2"/>
                                            </p:txEl>
                                          </p:spTgt>
                                        </p:tgtEl>
                                        <p:attrNameLst>
                                          <p:attrName>style.visibility</p:attrName>
                                        </p:attrNameLst>
                                      </p:cBhvr>
                                      <p:to>
                                        <p:strVal val="visible"/>
                                      </p:to>
                                    </p:set>
                                    <p:animEffect transition="in" filter="fade">
                                      <p:cBhvr>
                                        <p:cTn id="17" dur="500"/>
                                        <p:tgtEl>
                                          <p:spTgt spid="2662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6628">
                                            <p:txEl>
                                              <p:pRg st="3" end="3"/>
                                            </p:txEl>
                                          </p:spTgt>
                                        </p:tgtEl>
                                        <p:attrNameLst>
                                          <p:attrName>style.visibility</p:attrName>
                                        </p:attrNameLst>
                                      </p:cBhvr>
                                      <p:to>
                                        <p:strVal val="visible"/>
                                      </p:to>
                                    </p:set>
                                    <p:animEffect transition="in" filter="fade">
                                      <p:cBhvr>
                                        <p:cTn id="22" dur="500"/>
                                        <p:tgtEl>
                                          <p:spTgt spid="2662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6628">
                                            <p:txEl>
                                              <p:pRg st="4" end="4"/>
                                            </p:txEl>
                                          </p:spTgt>
                                        </p:tgtEl>
                                        <p:attrNameLst>
                                          <p:attrName>style.visibility</p:attrName>
                                        </p:attrNameLst>
                                      </p:cBhvr>
                                      <p:to>
                                        <p:strVal val="visible"/>
                                      </p:to>
                                    </p:set>
                                    <p:animEffect transition="in" filter="fade">
                                      <p:cBhvr>
                                        <p:cTn id="27" dur="500"/>
                                        <p:tgtEl>
                                          <p:spTgt spid="2662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6628">
                                            <p:txEl>
                                              <p:pRg st="5" end="5"/>
                                            </p:txEl>
                                          </p:spTgt>
                                        </p:tgtEl>
                                        <p:attrNameLst>
                                          <p:attrName>style.visibility</p:attrName>
                                        </p:attrNameLst>
                                      </p:cBhvr>
                                      <p:to>
                                        <p:strVal val="visible"/>
                                      </p:to>
                                    </p:set>
                                    <p:animEffect transition="in" filter="fade">
                                      <p:cBhvr>
                                        <p:cTn id="32" dur="500"/>
                                        <p:tgtEl>
                                          <p:spTgt spid="2662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6628">
                                            <p:txEl>
                                              <p:pRg st="6" end="6"/>
                                            </p:txEl>
                                          </p:spTgt>
                                        </p:tgtEl>
                                        <p:attrNameLst>
                                          <p:attrName>style.visibility</p:attrName>
                                        </p:attrNameLst>
                                      </p:cBhvr>
                                      <p:to>
                                        <p:strVal val="visible"/>
                                      </p:to>
                                    </p:set>
                                    <p:animEffect transition="in" filter="fade">
                                      <p:cBhvr>
                                        <p:cTn id="37" dur="500"/>
                                        <p:tgtEl>
                                          <p:spTgt spid="2662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6848" y="275829"/>
            <a:ext cx="8230306" cy="847328"/>
          </a:xfrm>
        </p:spPr>
        <p:txBody>
          <a:bodyPr/>
          <a:lstStyle/>
          <a:p>
            <a:pPr eaLnBrk="1" hangingPunct="1"/>
            <a:r>
              <a:rPr lang="en-GB" sz="4700" b="1"/>
              <a:t>He promised He would come</a:t>
            </a:r>
          </a:p>
        </p:txBody>
      </p:sp>
      <p:pic>
        <p:nvPicPr>
          <p:cNvPr id="2765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08528" y="1315641"/>
            <a:ext cx="5720292" cy="5085953"/>
          </a:xfrm>
        </p:spPr>
      </p:pic>
    </p:spTree>
    <p:extLst>
      <p:ext uri="{BB962C8B-B14F-4D97-AF65-F5344CB8AC3E}">
        <p14:creationId xmlns:p14="http://schemas.microsoft.com/office/powerpoint/2010/main" val="2986478374"/>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4572000" y="972345"/>
            <a:ext cx="4319764" cy="5568156"/>
          </a:xfrm>
        </p:spPr>
        <p:txBody>
          <a:bodyPr/>
          <a:lstStyle/>
          <a:p>
            <a:pPr marL="0" indent="0">
              <a:buNone/>
            </a:pPr>
            <a:r>
              <a:rPr lang="en-GB" sz="3300" dirty="0"/>
              <a:t>"We all desire the joy of that day… If someone is not yet ready to desire this day, then he does not understand the Lord's Prayer, and cannot pray it from the heart</a:t>
            </a:r>
            <a:r>
              <a:rPr lang="en-GB" sz="3300" dirty="0" smtClean="0"/>
              <a:t>.“</a:t>
            </a:r>
            <a:r>
              <a:rPr lang="en-GB" sz="3300" i="1" dirty="0" smtClean="0"/>
              <a:t> </a:t>
            </a:r>
            <a:r>
              <a:rPr lang="hu-HU" sz="3300" i="1" dirty="0" smtClean="0"/>
              <a:t>/</a:t>
            </a:r>
            <a:r>
              <a:rPr lang="en-GB" sz="3300" i="1" dirty="0"/>
              <a:t>Martin Luther</a:t>
            </a:r>
            <a:r>
              <a:rPr lang="hu-HU" sz="3300" i="1" dirty="0"/>
              <a:t>/</a:t>
            </a:r>
            <a:endParaRPr lang="en-GB" sz="3300" dirty="0"/>
          </a:p>
        </p:txBody>
      </p:sp>
      <p:pic>
        <p:nvPicPr>
          <p:cNvPr id="26628" name="Picture 1"/>
          <p:cNvPicPr>
            <a:picLocks noChangeAspect="1"/>
          </p:cNvPicPr>
          <p:nvPr/>
        </p:nvPicPr>
        <p:blipFill>
          <a:blip r:embed="rId2"/>
          <a:srcRect/>
          <a:stretch>
            <a:fillRect/>
          </a:stretch>
        </p:blipFill>
        <p:spPr bwMode="auto">
          <a:xfrm>
            <a:off x="107598" y="1178720"/>
            <a:ext cx="4298597" cy="43001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22455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50876" y="277813"/>
            <a:ext cx="7771694" cy="1143000"/>
          </a:xfrm>
        </p:spPr>
        <p:txBody>
          <a:bodyPr/>
          <a:lstStyle/>
          <a:p>
            <a:pPr eaLnBrk="1" hangingPunct="1"/>
            <a:r>
              <a:rPr lang="en-GB" b="1" smtClean="0"/>
              <a:t>Waiting</a:t>
            </a:r>
            <a:r>
              <a:rPr lang="hu-HU" b="1" smtClean="0"/>
              <a:t>...</a:t>
            </a:r>
            <a:endParaRPr lang="en-GB" b="1" smtClean="0"/>
          </a:p>
        </p:txBody>
      </p:sp>
      <p:pic>
        <p:nvPicPr>
          <p:cNvPr id="3076" name="Content Placeholder 3"/>
          <p:cNvPicPr>
            <a:picLocks noGrp="1" noChangeAspect="1"/>
          </p:cNvPicPr>
          <p:nvPr>
            <p:ph idx="1"/>
          </p:nvPr>
        </p:nvPicPr>
        <p:blipFill>
          <a:blip r:embed="rId2"/>
          <a:srcRect/>
          <a:stretch>
            <a:fillRect/>
          </a:stretch>
        </p:blipFill>
        <p:spPr>
          <a:xfrm>
            <a:off x="755576" y="1352247"/>
            <a:ext cx="3050379" cy="5246688"/>
          </a:xfrm>
          <a:effectLst>
            <a:outerShdw blurRad="292100" dist="139700" dir="2700000" algn="tl" rotWithShape="0">
              <a:srgbClr val="333333">
                <a:alpha val="65000"/>
              </a:srgbClr>
            </a:outerShdw>
          </a:effectLst>
        </p:spPr>
      </p:pic>
      <p:pic>
        <p:nvPicPr>
          <p:cNvPr id="3077" name="Picture 5"/>
          <p:cNvPicPr>
            <a:picLocks noChangeAspect="1"/>
          </p:cNvPicPr>
          <p:nvPr/>
        </p:nvPicPr>
        <p:blipFill>
          <a:blip r:embed="rId3"/>
          <a:srcRect/>
          <a:stretch>
            <a:fillRect/>
          </a:stretch>
        </p:blipFill>
        <p:spPr bwMode="auto">
          <a:xfrm>
            <a:off x="4780138" y="1317156"/>
            <a:ext cx="3608285" cy="52173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288635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GB" b="1" smtClean="0"/>
              <a:t>The message of the Bible</a:t>
            </a:r>
          </a:p>
        </p:txBody>
      </p:sp>
      <p:sp>
        <p:nvSpPr>
          <p:cNvPr id="3" name="Content Placeholder 2"/>
          <p:cNvSpPr>
            <a:spLocks noGrp="1"/>
          </p:cNvSpPr>
          <p:nvPr>
            <p:ph idx="1"/>
          </p:nvPr>
        </p:nvSpPr>
        <p:spPr>
          <a:xfrm>
            <a:off x="4596695" y="1893094"/>
            <a:ext cx="4332111" cy="4018360"/>
          </a:xfrm>
        </p:spPr>
        <p:txBody>
          <a:bodyPr rtlCol="0">
            <a:normAutofit fontScale="77500" lnSpcReduction="20000"/>
          </a:bodyPr>
          <a:lstStyle/>
          <a:p>
            <a:pPr>
              <a:defRPr/>
            </a:pPr>
            <a:r>
              <a:rPr lang="en-GB" dirty="0"/>
              <a:t>Old Testament from Genesis through Malachi (39 books) could be summed up as saying, "Jesus is coming." </a:t>
            </a:r>
            <a:endParaRPr lang="en-GB" dirty="0" smtClean="0"/>
          </a:p>
          <a:p>
            <a:pPr>
              <a:defRPr/>
            </a:pPr>
            <a:r>
              <a:rPr lang="en-GB" dirty="0" smtClean="0"/>
              <a:t>Matthew</a:t>
            </a:r>
            <a:r>
              <a:rPr lang="en-GB" dirty="0"/>
              <a:t>, Mark, Luke and John proclaim, "Jesus is here</a:t>
            </a:r>
            <a:r>
              <a:rPr lang="en-GB" dirty="0" smtClean="0"/>
              <a:t>.“</a:t>
            </a:r>
          </a:p>
          <a:p>
            <a:pPr>
              <a:defRPr/>
            </a:pPr>
            <a:r>
              <a:rPr lang="en-GB" dirty="0" smtClean="0"/>
              <a:t>The remaining </a:t>
            </a:r>
            <a:r>
              <a:rPr lang="en-GB" dirty="0"/>
              <a:t>23 books of the New Testament tell us, "Jesus is coming again!" and we need to get prepared to meet Him</a:t>
            </a:r>
            <a:endParaRPr lang="en-GB" dirty="0" smtClean="0"/>
          </a:p>
        </p:txBody>
      </p:sp>
      <p:pic>
        <p:nvPicPr>
          <p:cNvPr id="2" name="Picture 1"/>
          <p:cNvPicPr>
            <a:picLocks noChangeAspect="1"/>
          </p:cNvPicPr>
          <p:nvPr/>
        </p:nvPicPr>
        <p:blipFill>
          <a:blip r:embed="rId2"/>
          <a:stretch>
            <a:fillRect/>
          </a:stretch>
        </p:blipFill>
        <p:spPr>
          <a:xfrm>
            <a:off x="107598" y="1893094"/>
            <a:ext cx="4529667" cy="40183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725263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6848" y="117079"/>
            <a:ext cx="8230306" cy="1143000"/>
          </a:xfrm>
        </p:spPr>
        <p:txBody>
          <a:bodyPr/>
          <a:lstStyle/>
          <a:p>
            <a:pPr eaLnBrk="1" hangingPunct="1"/>
            <a:r>
              <a:rPr lang="en-GB" b="1" smtClean="0"/>
              <a:t>Wait with confidence</a:t>
            </a:r>
          </a:p>
        </p:txBody>
      </p:sp>
      <p:sp>
        <p:nvSpPr>
          <p:cNvPr id="3" name="Content Placeholder 2"/>
          <p:cNvSpPr>
            <a:spLocks noGrp="1"/>
          </p:cNvSpPr>
          <p:nvPr>
            <p:ph idx="1"/>
          </p:nvPr>
        </p:nvSpPr>
        <p:spPr>
          <a:xfrm>
            <a:off x="3372556" y="1448593"/>
            <a:ext cx="5591528" cy="5216923"/>
          </a:xfrm>
        </p:spPr>
        <p:txBody>
          <a:bodyPr rtlCol="0">
            <a:normAutofit fontScale="77500" lnSpcReduction="20000"/>
          </a:bodyPr>
          <a:lstStyle/>
          <a:p>
            <a:pPr marL="0" indent="0">
              <a:buNone/>
              <a:defRPr/>
            </a:pPr>
            <a:r>
              <a:rPr lang="en-GB" b="1" dirty="0"/>
              <a:t>"Do not let your hearts be troubled. Trust in God; trust also in me. In my Father's house are many rooms; if it were not so, I would have told you. I am going there to prepare a place for you. And if I go and prepare a place for you, I will come back and take you to be with me that you also may be where I am. You know the way to the place where I am going." Thomas said to him, "Lord, we don't know where you are going, so how can we know the way?" Jesus answered, "I am the way and the truth and the life. No one comes to the Father except through me.” </a:t>
            </a:r>
            <a:r>
              <a:rPr lang="en-GB" dirty="0"/>
              <a:t>(John 14:1-6) </a:t>
            </a:r>
            <a:endParaRPr lang="en-GB" dirty="0" smtClean="0"/>
          </a:p>
        </p:txBody>
      </p:sp>
      <p:pic>
        <p:nvPicPr>
          <p:cNvPr id="5125" name="Picture 3"/>
          <p:cNvPicPr>
            <a:picLocks noChangeAspect="1"/>
          </p:cNvPicPr>
          <p:nvPr/>
        </p:nvPicPr>
        <p:blipFill>
          <a:blip r:embed="rId2"/>
          <a:srcRect/>
          <a:stretch>
            <a:fillRect/>
          </a:stretch>
        </p:blipFill>
        <p:spPr bwMode="auto">
          <a:xfrm>
            <a:off x="232834" y="1448593"/>
            <a:ext cx="3037417" cy="49470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658980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b="1" smtClean="0"/>
              <a:t>Trust in my presence!</a:t>
            </a:r>
            <a:r>
              <a:rPr lang="en-GB" smtClean="0"/>
              <a:t> </a:t>
            </a:r>
          </a:p>
        </p:txBody>
      </p:sp>
      <p:sp>
        <p:nvSpPr>
          <p:cNvPr id="3" name="Content Placeholder 2"/>
          <p:cNvSpPr>
            <a:spLocks noGrp="1"/>
          </p:cNvSpPr>
          <p:nvPr>
            <p:ph idx="1"/>
          </p:nvPr>
        </p:nvSpPr>
        <p:spPr>
          <a:xfrm>
            <a:off x="3771195" y="1829594"/>
            <a:ext cx="5120570" cy="4699000"/>
          </a:xfrm>
        </p:spPr>
        <p:txBody>
          <a:bodyPr rtlCol="0">
            <a:normAutofit fontScale="92500" lnSpcReduction="10000"/>
          </a:bodyPr>
          <a:lstStyle/>
          <a:p>
            <a:pPr>
              <a:defRPr/>
            </a:pPr>
            <a:r>
              <a:rPr lang="en-GB" b="1" dirty="0"/>
              <a:t>"Do not let your hearts be troubled. Trust in God; trust also in me</a:t>
            </a:r>
            <a:r>
              <a:rPr lang="en-GB" b="1" dirty="0" smtClean="0"/>
              <a:t>.”			</a:t>
            </a:r>
            <a:r>
              <a:rPr lang="hu-HU" dirty="0" smtClean="0"/>
              <a:t>(</a:t>
            </a:r>
            <a:r>
              <a:rPr lang="en-GB" dirty="0" smtClean="0"/>
              <a:t>John 14:1</a:t>
            </a:r>
            <a:r>
              <a:rPr lang="hu-HU" dirty="0" smtClean="0"/>
              <a:t>) </a:t>
            </a:r>
          </a:p>
          <a:p>
            <a:pPr>
              <a:defRPr/>
            </a:pPr>
            <a:r>
              <a:rPr lang="en-GB" i="1" dirty="0" smtClean="0"/>
              <a:t>“</a:t>
            </a:r>
            <a:r>
              <a:rPr lang="en-GB" i="1" dirty="0"/>
              <a:t>Trust is Basic dependence on someone or something, Belief that something will happen or someone will act is a prescribed way.” </a:t>
            </a:r>
            <a:r>
              <a:rPr lang="en-GB" dirty="0"/>
              <a:t>(Webster </a:t>
            </a:r>
            <a:r>
              <a:rPr lang="en-GB" dirty="0" smtClean="0"/>
              <a:t>Dictionary</a:t>
            </a:r>
            <a:r>
              <a:rPr lang="en-GB" dirty="0"/>
              <a:t>) </a:t>
            </a:r>
            <a:endParaRPr lang="en-GB" dirty="0" smtClean="0"/>
          </a:p>
        </p:txBody>
      </p:sp>
      <p:pic>
        <p:nvPicPr>
          <p:cNvPr id="6149" name="Picture 3"/>
          <p:cNvPicPr>
            <a:picLocks noChangeAspect="1"/>
          </p:cNvPicPr>
          <p:nvPr/>
        </p:nvPicPr>
        <p:blipFill>
          <a:blip r:embed="rId2"/>
          <a:srcRect/>
          <a:stretch>
            <a:fillRect/>
          </a:stretch>
        </p:blipFill>
        <p:spPr bwMode="auto">
          <a:xfrm>
            <a:off x="179917" y="1809750"/>
            <a:ext cx="3384903" cy="4405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174169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hu-HU" b="1" smtClean="0"/>
              <a:t>J</a:t>
            </a:r>
            <a:r>
              <a:rPr lang="en-GB" b="1" smtClean="0"/>
              <a:t>es</a:t>
            </a:r>
            <a:r>
              <a:rPr lang="hu-HU" b="1" smtClean="0"/>
              <a:t>us</a:t>
            </a:r>
            <a:endParaRPr lang="en-GB" b="1" smtClean="0"/>
          </a:p>
        </p:txBody>
      </p:sp>
      <p:sp>
        <p:nvSpPr>
          <p:cNvPr id="7171" name="Content Placeholder 2"/>
          <p:cNvSpPr>
            <a:spLocks noGrp="1"/>
          </p:cNvSpPr>
          <p:nvPr>
            <p:ph idx="1"/>
          </p:nvPr>
        </p:nvSpPr>
        <p:spPr>
          <a:xfrm>
            <a:off x="4427361" y="1605360"/>
            <a:ext cx="4547306" cy="4516438"/>
          </a:xfrm>
        </p:spPr>
        <p:txBody>
          <a:bodyPr/>
          <a:lstStyle/>
          <a:p>
            <a:pPr marL="0" indent="0">
              <a:buNone/>
            </a:pPr>
            <a:r>
              <a:rPr lang="en-GB" smtClean="0"/>
              <a:t>"I know you trust in God, and you also trust in Me. Now remember, when you can no longer see Me, don’t stop trusting in Me."</a:t>
            </a:r>
          </a:p>
        </p:txBody>
      </p:sp>
      <p:pic>
        <p:nvPicPr>
          <p:cNvPr id="7173" name="Picture 3"/>
          <p:cNvPicPr>
            <a:picLocks noChangeAspect="1"/>
          </p:cNvPicPr>
          <p:nvPr/>
        </p:nvPicPr>
        <p:blipFill>
          <a:blip r:embed="rId2"/>
          <a:srcRect/>
          <a:stretch>
            <a:fillRect/>
          </a:stretch>
        </p:blipFill>
        <p:spPr bwMode="auto">
          <a:xfrm>
            <a:off x="179917" y="1605361"/>
            <a:ext cx="4129264" cy="41294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410482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1722" y="99219"/>
            <a:ext cx="8800042" cy="1143000"/>
          </a:xfrm>
        </p:spPr>
        <p:txBody>
          <a:bodyPr/>
          <a:lstStyle/>
          <a:p>
            <a:pPr eaLnBrk="1" hangingPunct="1"/>
            <a:r>
              <a:rPr lang="en-GB" sz="4200" b="1"/>
              <a:t>Jesus’ Word shows the destination</a:t>
            </a:r>
          </a:p>
        </p:txBody>
      </p:sp>
      <p:pic>
        <p:nvPicPr>
          <p:cNvPr id="8196" name="Content Placeholder 3"/>
          <p:cNvPicPr>
            <a:picLocks noGrp="1" noChangeAspect="1"/>
          </p:cNvPicPr>
          <p:nvPr>
            <p:ph idx="1"/>
          </p:nvPr>
        </p:nvPicPr>
        <p:blipFill>
          <a:blip r:embed="rId2"/>
          <a:srcRect/>
          <a:stretch>
            <a:fillRect/>
          </a:stretch>
        </p:blipFill>
        <p:spPr>
          <a:xfrm>
            <a:off x="395536" y="1359298"/>
            <a:ext cx="8352927" cy="5280421"/>
          </a:xfrm>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079172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50876" y="188516"/>
            <a:ext cx="7771694" cy="1349375"/>
          </a:xfrm>
        </p:spPr>
        <p:txBody>
          <a:bodyPr>
            <a:normAutofit fontScale="90000"/>
          </a:bodyPr>
          <a:lstStyle/>
          <a:p>
            <a:pPr eaLnBrk="1" hangingPunct="1"/>
            <a:r>
              <a:rPr lang="en-GB" sz="4200" b="1"/>
              <a:t>Jesus’ Word is as good as His presence</a:t>
            </a:r>
          </a:p>
        </p:txBody>
      </p:sp>
      <p:sp>
        <p:nvSpPr>
          <p:cNvPr id="3" name="Content Placeholder 2"/>
          <p:cNvSpPr>
            <a:spLocks noGrp="1"/>
          </p:cNvSpPr>
          <p:nvPr>
            <p:ph idx="1"/>
          </p:nvPr>
        </p:nvSpPr>
        <p:spPr>
          <a:xfrm>
            <a:off x="4716639" y="1700610"/>
            <a:ext cx="4319764" cy="4897438"/>
          </a:xfrm>
        </p:spPr>
        <p:txBody>
          <a:bodyPr rtlCol="0">
            <a:normAutofit fontScale="77500" lnSpcReduction="20000"/>
          </a:bodyPr>
          <a:lstStyle/>
          <a:p>
            <a:pPr>
              <a:defRPr/>
            </a:pPr>
            <a:r>
              <a:rPr lang="en-GB" dirty="0" smtClean="0"/>
              <a:t>John chapter 4.</a:t>
            </a:r>
            <a:endParaRPr lang="hu-HU" dirty="0" smtClean="0"/>
          </a:p>
          <a:p>
            <a:pPr>
              <a:defRPr/>
            </a:pPr>
            <a:r>
              <a:rPr lang="en-GB" dirty="0" smtClean="0"/>
              <a:t>The king’s </a:t>
            </a:r>
            <a:r>
              <a:rPr lang="en-GB" dirty="0"/>
              <a:t>official’s </a:t>
            </a:r>
            <a:r>
              <a:rPr lang="en-GB" dirty="0" smtClean="0"/>
              <a:t>son </a:t>
            </a:r>
            <a:r>
              <a:rPr lang="en-GB" dirty="0"/>
              <a:t>was sick in Capernaum </a:t>
            </a:r>
            <a:endParaRPr lang="en-GB" dirty="0" smtClean="0"/>
          </a:p>
          <a:p>
            <a:pPr>
              <a:defRPr/>
            </a:pPr>
            <a:r>
              <a:rPr lang="en-GB" dirty="0" smtClean="0"/>
              <a:t>He rushed </a:t>
            </a:r>
            <a:r>
              <a:rPr lang="en-GB" dirty="0"/>
              <a:t>to Cana </a:t>
            </a:r>
            <a:r>
              <a:rPr lang="en-GB" dirty="0" smtClean="0"/>
              <a:t>to ask Jesus’ help</a:t>
            </a:r>
          </a:p>
          <a:p>
            <a:pPr>
              <a:defRPr/>
            </a:pPr>
            <a:r>
              <a:rPr lang="en-GB" b="1" dirty="0"/>
              <a:t>“The royal official said, "Sir, come down before my child dies." </a:t>
            </a:r>
            <a:r>
              <a:rPr lang="en-GB" dirty="0"/>
              <a:t>(John 4:49) </a:t>
            </a:r>
            <a:endParaRPr lang="en-GB" dirty="0" smtClean="0"/>
          </a:p>
          <a:p>
            <a:pPr>
              <a:defRPr/>
            </a:pPr>
            <a:r>
              <a:rPr lang="en-GB" dirty="0"/>
              <a:t>Jesus’ </a:t>
            </a:r>
            <a:r>
              <a:rPr lang="en-GB" dirty="0" smtClean="0"/>
              <a:t>shocking </a:t>
            </a:r>
            <a:r>
              <a:rPr lang="en-GB" dirty="0"/>
              <a:t>response</a:t>
            </a:r>
            <a:r>
              <a:rPr lang="hu-HU" dirty="0" smtClean="0"/>
              <a:t>: </a:t>
            </a:r>
            <a:r>
              <a:rPr lang="hu-HU" b="1" dirty="0" smtClean="0"/>
              <a:t>„</a:t>
            </a:r>
            <a:r>
              <a:rPr lang="en-GB" dirty="0"/>
              <a:t> </a:t>
            </a:r>
            <a:r>
              <a:rPr lang="en-GB" b="1" dirty="0"/>
              <a:t>Jesus replied, "You may go. Your son will live." The man took Jesus at his word and departed</a:t>
            </a:r>
            <a:r>
              <a:rPr lang="en-GB" b="1" dirty="0" smtClean="0"/>
              <a:t>.” </a:t>
            </a:r>
            <a:r>
              <a:rPr lang="en-GB" dirty="0"/>
              <a:t>(John 4:50</a:t>
            </a:r>
            <a:endParaRPr lang="en-GB" dirty="0" smtClean="0"/>
          </a:p>
        </p:txBody>
      </p:sp>
      <p:pic>
        <p:nvPicPr>
          <p:cNvPr id="9221" name="Picture 3"/>
          <p:cNvPicPr>
            <a:picLocks noChangeAspect="1"/>
          </p:cNvPicPr>
          <p:nvPr/>
        </p:nvPicPr>
        <p:blipFill>
          <a:blip r:embed="rId2"/>
          <a:srcRect/>
          <a:stretch>
            <a:fillRect/>
          </a:stretch>
        </p:blipFill>
        <p:spPr bwMode="auto">
          <a:xfrm>
            <a:off x="104070" y="1988840"/>
            <a:ext cx="4577291" cy="3816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66722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1519</Words>
  <Application>Microsoft Office PowerPoint</Application>
  <PresentationFormat>On-screen Show (4:3)</PresentationFormat>
  <Paragraphs>98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Preaching on the Second Coming of Jesus  1. “Waiting with confidence” – relational 2. “The end of the world”- sign-based</vt:lpstr>
      <vt:lpstr>Summary</vt:lpstr>
      <vt:lpstr>Waiting...</vt:lpstr>
      <vt:lpstr>The message of the Bible</vt:lpstr>
      <vt:lpstr>Wait with confidence</vt:lpstr>
      <vt:lpstr>Trust in my presence! </vt:lpstr>
      <vt:lpstr>Jesus</vt:lpstr>
      <vt:lpstr>Jesus’ Word shows the destination</vt:lpstr>
      <vt:lpstr>Jesus’ Word is as good as His presence</vt:lpstr>
      <vt:lpstr>Words of Truth = Jesus’ Words</vt:lpstr>
      <vt:lpstr>We have a little bit of Thomas in us</vt:lpstr>
      <vt:lpstr>Bring your doubts to Jesus</vt:lpstr>
      <vt:lpstr>Trust in my actions</vt:lpstr>
      <vt:lpstr>Interesting travelling custom</vt:lpstr>
      <vt:lpstr>Biblical expressions about heaven</vt:lpstr>
      <vt:lpstr>“HOME”</vt:lpstr>
      <vt:lpstr>Health workers from Bulgaria</vt:lpstr>
      <vt:lpstr>Wedding customs</vt:lpstr>
      <vt:lpstr>Trust His Promises!</vt:lpstr>
      <vt:lpstr>PowerPoint Presentation</vt:lpstr>
      <vt:lpstr>How can we be ready to meet Him?</vt:lpstr>
      <vt:lpstr>Waiting thoughts</vt:lpstr>
      <vt:lpstr>Waiting with confidence in crisis</vt:lpstr>
      <vt:lpstr>The ploughman</vt:lpstr>
      <vt:lpstr>The ploughman</vt:lpstr>
      <vt:lpstr>Why is the apparent delay?</vt:lpstr>
      <vt:lpstr>He promised He would come</vt:lpstr>
      <vt:lpstr>PowerPoint Presentation</vt:lpstr>
    </vt:vector>
  </TitlesOfParts>
  <Company>Seventh-Day Adventists, Trans-European Division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Waiting with confidence</dc:title>
  <dc:creator>Janos Kovacs-Biro</dc:creator>
  <cp:lastModifiedBy>Janos Kovacs-Biro</cp:lastModifiedBy>
  <cp:revision>3</cp:revision>
  <dcterms:created xsi:type="dcterms:W3CDTF">2012-10-06T19:47:52Z</dcterms:created>
  <dcterms:modified xsi:type="dcterms:W3CDTF">2012-10-07T10:55:02Z</dcterms:modified>
</cp:coreProperties>
</file>